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glb" ContentType="model/gltf.binary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37" r:id="rId1"/>
  </p:sldMasterIdLst>
  <p:notesMasterIdLst>
    <p:notesMasterId r:id="rId29"/>
  </p:notesMasterIdLst>
  <p:handoutMasterIdLst>
    <p:handoutMasterId r:id="rId30"/>
  </p:handoutMasterIdLst>
  <p:sldIdLst>
    <p:sldId id="2227" r:id="rId2"/>
    <p:sldId id="3580" r:id="rId3"/>
    <p:sldId id="3530" r:id="rId4"/>
    <p:sldId id="3473" r:id="rId5"/>
    <p:sldId id="3481" r:id="rId6"/>
    <p:sldId id="3484" r:id="rId7"/>
    <p:sldId id="3485" r:id="rId8"/>
    <p:sldId id="3465" r:id="rId9"/>
    <p:sldId id="3602" r:id="rId10"/>
    <p:sldId id="3478" r:id="rId11"/>
    <p:sldId id="3604" r:id="rId12"/>
    <p:sldId id="1558" r:id="rId13"/>
    <p:sldId id="3607" r:id="rId14"/>
    <p:sldId id="3608" r:id="rId15"/>
    <p:sldId id="1560" r:id="rId16"/>
    <p:sldId id="3477" r:id="rId17"/>
    <p:sldId id="3611" r:id="rId18"/>
    <p:sldId id="3609" r:id="rId19"/>
    <p:sldId id="3605" r:id="rId20"/>
    <p:sldId id="3565" r:id="rId21"/>
    <p:sldId id="3616" r:id="rId22"/>
    <p:sldId id="3620" r:id="rId23"/>
    <p:sldId id="3623" r:id="rId24"/>
    <p:sldId id="3622" r:id="rId25"/>
    <p:sldId id="3606" r:id="rId26"/>
    <p:sldId id="3612" r:id="rId27"/>
    <p:sldId id="3360" r:id="rId28"/>
  </p:sldIdLst>
  <p:sldSz cx="12192000" cy="6858000"/>
  <p:notesSz cx="6797675" cy="9926638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70" userDrawn="1">
          <p15:clr>
            <a:srgbClr val="A4A3A4"/>
          </p15:clr>
        </p15:guide>
        <p15:guide id="2" pos="3976" userDrawn="1">
          <p15:clr>
            <a:srgbClr val="A4A3A4"/>
          </p15:clr>
        </p15:guide>
        <p15:guide id="3" orient="horz" pos="1094" userDrawn="1">
          <p15:clr>
            <a:srgbClr val="A4A3A4"/>
          </p15:clr>
        </p15:guide>
        <p15:guide id="4" pos="329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2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3" userDrawn="1">
          <p15:clr>
            <a:srgbClr val="A4A3A4"/>
          </p15:clr>
        </p15:guide>
        <p15:guide id="5" pos="2160" userDrawn="1">
          <p15:clr>
            <a:srgbClr val="A4A3A4"/>
          </p15:clr>
        </p15:guide>
        <p15:guide id="6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cper Ogiński" initials="KO" lastIdx="0" clrIdx="0"/>
  <p:cmAuthor id="2" name="Magdalena Waniewska-Bobin" initials="MW" lastIdx="1" clrIdx="1"/>
  <p:cmAuthor id="3" name="Magdalena Waniewska" initials="MW" lastIdx="21" clrIdx="2"/>
  <p:cmAuthor id="4" name="Paweł nowek" initials="PN" lastIdx="26" clrIdx="3"/>
  <p:cmAuthor id="5" name="Barbara Muszyńska" initials="BM" lastIdx="8" clrIdx="4"/>
  <p:cmAuthor id="6" name="Sylwia Zarańska" initials="SZ" lastIdx="7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B6B"/>
    <a:srgbClr val="4B4B4B"/>
    <a:srgbClr val="7F7F7F"/>
    <a:srgbClr val="CC6699"/>
    <a:srgbClr val="4D4D4D"/>
    <a:srgbClr val="009900"/>
    <a:srgbClr val="CCCCCC"/>
    <a:srgbClr val="94989E"/>
    <a:srgbClr val="31579B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80232" autoAdjust="0"/>
  </p:normalViewPr>
  <p:slideViewPr>
    <p:cSldViewPr snapToObjects="1">
      <p:cViewPr varScale="1">
        <p:scale>
          <a:sx n="70" d="100"/>
          <a:sy n="70" d="100"/>
        </p:scale>
        <p:origin x="-984" y="-82"/>
      </p:cViewPr>
      <p:guideLst>
        <p:guide orient="horz" pos="1570"/>
        <p:guide orient="horz" pos="1094"/>
        <p:guide orient="horz" pos="2160"/>
        <p:guide pos="3976"/>
        <p:guide pos="329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15054"/>
    </p:cViewPr>
  </p:sorterViewPr>
  <p:notesViewPr>
    <p:cSldViewPr snapToObjects="1">
      <p:cViewPr varScale="1">
        <p:scale>
          <a:sx n="62" d="100"/>
          <a:sy n="62" d="100"/>
        </p:scale>
        <p:origin x="-3354" y="-72"/>
      </p:cViewPr>
      <p:guideLst>
        <p:guide orient="horz" pos="2880"/>
        <p:guide orient="horz" pos="3127"/>
        <p:guide pos="2162"/>
        <p:guide pos="2143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12" tIns="45707" rIns="91412" bIns="45707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12" tIns="45707" rIns="91412" bIns="45707" rtlCol="0"/>
          <a:lstStyle>
            <a:lvl1pPr algn="r">
              <a:defRPr sz="1200"/>
            </a:lvl1pPr>
          </a:lstStyle>
          <a:p>
            <a:fld id="{D4F312B8-CF67-4021-AF14-096B9723CCFD}" type="datetimeFigureOut">
              <a:rPr lang="pl-PL" smtClean="0"/>
              <a:pPr/>
              <a:t>12.09.2019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8"/>
            <a:ext cx="2946400" cy="496887"/>
          </a:xfrm>
          <a:prstGeom prst="rect">
            <a:avLst/>
          </a:prstGeom>
        </p:spPr>
        <p:txBody>
          <a:bodyPr vert="horz" lIns="91412" tIns="45707" rIns="91412" bIns="45707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8"/>
            <a:ext cx="2946400" cy="496887"/>
          </a:xfrm>
          <a:prstGeom prst="rect">
            <a:avLst/>
          </a:prstGeom>
        </p:spPr>
        <p:txBody>
          <a:bodyPr vert="horz" lIns="91412" tIns="45707" rIns="91412" bIns="45707" rtlCol="0" anchor="b"/>
          <a:lstStyle>
            <a:lvl1pPr algn="r">
              <a:defRPr sz="1200"/>
            </a:lvl1pPr>
          </a:lstStyle>
          <a:p>
            <a:fld id="{6BE207AD-3D11-48D3-BBD2-1A508604BE8C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24249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45659" cy="496332"/>
          </a:xfrm>
          <a:prstGeom prst="rect">
            <a:avLst/>
          </a:prstGeom>
        </p:spPr>
        <p:txBody>
          <a:bodyPr vert="horz" lIns="91412" tIns="45707" rIns="91412" bIns="457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8" y="4"/>
            <a:ext cx="2945659" cy="496332"/>
          </a:xfrm>
          <a:prstGeom prst="rect">
            <a:avLst/>
          </a:prstGeom>
        </p:spPr>
        <p:txBody>
          <a:bodyPr vert="horz" lIns="91412" tIns="45707" rIns="91412" bIns="45707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pPr/>
              <a:t>9/12/2019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2" tIns="45707" rIns="91412" bIns="457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7"/>
            <a:ext cx="5438140" cy="4466987"/>
          </a:xfrm>
          <a:prstGeom prst="rect">
            <a:avLst/>
          </a:prstGeom>
        </p:spPr>
        <p:txBody>
          <a:bodyPr vert="horz" lIns="91412" tIns="45707" rIns="91412" bIns="4570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428588"/>
            <a:ext cx="2945659" cy="496332"/>
          </a:xfrm>
          <a:prstGeom prst="rect">
            <a:avLst/>
          </a:prstGeom>
        </p:spPr>
        <p:txBody>
          <a:bodyPr vert="horz" lIns="91412" tIns="45707" rIns="91412" bIns="457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8" y="9428588"/>
            <a:ext cx="2945659" cy="496332"/>
          </a:xfrm>
          <a:prstGeom prst="rect">
            <a:avLst/>
          </a:prstGeom>
        </p:spPr>
        <p:txBody>
          <a:bodyPr vert="horz" lIns="91412" tIns="45707" rIns="91412" bIns="45707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POL-on 2.0. Administracja.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435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baseline="0" dirty="0"/>
              <a:t>Na platformie RAD-on dostępne są publicznie: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aseline="0" dirty="0"/>
              <a:t>dane dotyczące nauki i szkolnictwa wyższego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aseline="0" dirty="0"/>
              <a:t>predefiniowane raporty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37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623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 err="1"/>
              <a:t>Incjatywa</a:t>
            </a:r>
            <a:r>
              <a:rPr lang="pl-PL" strike="noStrike" dirty="0"/>
              <a:t> realizowana w ramach projektu RAD-on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Masowa </a:t>
            </a:r>
            <a:r>
              <a:rPr lang="pl-PL" strike="noStrike" dirty="0" err="1"/>
              <a:t>sprawozdawczosc</a:t>
            </a:r>
            <a:endParaRPr lang="pl-PL" strike="noStrike" dirty="0"/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Inwestycja w API REST i integrację maszynowa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Każdy nowy moduł udostępnia usługi do </a:t>
            </a:r>
            <a:r>
              <a:rPr lang="pl-PL" strike="noStrike" dirty="0" err="1"/>
              <a:t>maszynownego</a:t>
            </a:r>
            <a:r>
              <a:rPr lang="pl-PL" strike="noStrike" dirty="0"/>
              <a:t> zasilania danych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Minimalizacja roli interfejsu użytkownika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Dzięki rozbudowanemu API każda uczelnia może napisać sobie swój "integrator"/"</a:t>
            </a:r>
            <a:r>
              <a:rPr lang="pl-PL" strike="noStrike" dirty="0" err="1"/>
              <a:t>interefejs</a:t>
            </a:r>
            <a:r>
              <a:rPr lang="pl-PL" strike="noStrike" dirty="0"/>
              <a:t> do polon"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03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 err="1"/>
              <a:t>Incjatywa</a:t>
            </a:r>
            <a:r>
              <a:rPr lang="pl-PL" strike="noStrike" dirty="0"/>
              <a:t> realizowana w ramach projektu RAD-on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Masowa </a:t>
            </a:r>
            <a:r>
              <a:rPr lang="pl-PL" strike="noStrike" dirty="0" err="1"/>
              <a:t>sprawozdawczosc</a:t>
            </a:r>
            <a:endParaRPr lang="pl-PL" strike="noStrike" dirty="0"/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Inwestycja w API REST i integrację maszynowa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Każdy nowy moduł udostępnia usługi do </a:t>
            </a:r>
            <a:r>
              <a:rPr lang="pl-PL" strike="noStrike" dirty="0" err="1"/>
              <a:t>maszynownego</a:t>
            </a:r>
            <a:r>
              <a:rPr lang="pl-PL" strike="noStrike" dirty="0"/>
              <a:t> zasilania danych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Minimalizacja roli interfejsu użytkownika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trike="noStrike" dirty="0"/>
              <a:t>Dzięki rozbudowanemu API każda uczelnia może napisać sobie swój "integrator"/"</a:t>
            </a:r>
            <a:r>
              <a:rPr lang="pl-PL" strike="noStrike" dirty="0" err="1"/>
              <a:t>interefejs</a:t>
            </a:r>
            <a:r>
              <a:rPr lang="pl-PL" strike="noStrike" dirty="0"/>
              <a:t> do polon"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74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4215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737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630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899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541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4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915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458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777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1911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989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164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20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altLang="ko-KR" sz="1600" dirty="0"/>
              <a:t>Przejście z modelu monolitycznego (jedna aplikacja z jedną bazą danych) na model </a:t>
            </a:r>
            <a:r>
              <a:rPr lang="pl-PL" altLang="ko-KR" sz="1600" dirty="0" err="1"/>
              <a:t>mikrousługowy</a:t>
            </a:r>
            <a:r>
              <a:rPr lang="pl-PL" altLang="ko-KR" sz="1600" dirty="0"/>
              <a:t>, czyli wiele niezależnych usług (Pracownicy, Studenci, Projekty,  Sprawozdania, Patenty i dokonania)</a:t>
            </a:r>
          </a:p>
          <a:p>
            <a:endParaRPr lang="pl-PL" altLang="ko-KR" sz="1600" dirty="0"/>
          </a:p>
          <a:p>
            <a:r>
              <a:rPr lang="pl-PL" sz="1600" dirty="0"/>
              <a:t>Inwestycja w API REST i bieżącą aktualizację pomiędzy systemami podmiotów wprowadzających dane (każdy nowy moduł udostępnia usługi do </a:t>
            </a:r>
            <a:r>
              <a:rPr lang="pl-PL" sz="1600" dirty="0" err="1"/>
              <a:t>maszynownego</a:t>
            </a:r>
            <a:r>
              <a:rPr lang="pl-PL" sz="1600" dirty="0"/>
              <a:t> zasilania danych)</a:t>
            </a:r>
            <a:endParaRPr lang="pl-PL" altLang="ko-KR" sz="1600" dirty="0"/>
          </a:p>
          <a:p>
            <a:endParaRPr lang="pl-PL" baseline="0" dirty="0"/>
          </a:p>
          <a:p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662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600" dirty="0"/>
              <a:t>Proces wdrożenia rozłożony w czasie, podzielony na etapy, tak by nie zakłócać pracy na uczelniach w etapie wdrażania ustawy. W okresie przejściowym utrzymana większa spójność z dotychczasową wersją aplikacji</a:t>
            </a:r>
          </a:p>
          <a:p>
            <a:r>
              <a:rPr lang="pl-PL" sz="1600" dirty="0"/>
              <a:t>Uruchomienie nowego modułu będzie każdorazowo poprzedzono procesem weryfikacji, czyszczenia oraz migracji danych</a:t>
            </a:r>
          </a:p>
          <a:p>
            <a:r>
              <a:rPr lang="pl-PL" sz="1600" b="1" dirty="0"/>
              <a:t>Migracja będzie prowadzona przez OPI PIB za zgodą </a:t>
            </a:r>
            <a:r>
              <a:rPr lang="pl-PL" sz="1600" b="1" dirty="0" err="1"/>
              <a:t>MNiSW</a:t>
            </a:r>
            <a:r>
              <a:rPr lang="pl-PL" sz="1600" b="1" dirty="0"/>
              <a:t>. </a:t>
            </a:r>
            <a:r>
              <a:rPr lang="pl-PL" sz="1600" dirty="0"/>
              <a:t>Dążymy do minimalizacji nakładu pracy ze strony podmiotów zasilających</a:t>
            </a:r>
          </a:p>
          <a:p>
            <a:r>
              <a:rPr lang="pl-PL" sz="1600" dirty="0"/>
              <a:t>Nowy system będzie synchronizował niektóre dane do starego w celu zachowania spójności (np. dane instytucji oraz role i uprawnienia)</a:t>
            </a:r>
          </a:p>
          <a:p>
            <a:r>
              <a:rPr lang="pl-PL" sz="1600" dirty="0"/>
              <a:t>Szczegółowe założenia migracji każdego z modułów różnią się od siebie i zostaną dokładnie opisane na stronach pomocy systemowej</a:t>
            </a:r>
          </a:p>
          <a:p>
            <a:r>
              <a:rPr lang="pl-PL" sz="1600" dirty="0"/>
              <a:t>Nie blokujemy wprowadzania danych do niektórych modułów obecnej aplikacji (np. studenci, pracownicy). Dane te zostaną </a:t>
            </a:r>
            <a:r>
              <a:rPr lang="pl-PL" sz="1600" dirty="0" err="1"/>
              <a:t>zmigrowane</a:t>
            </a:r>
            <a:r>
              <a:rPr lang="pl-PL" sz="1600" dirty="0"/>
              <a:t> do nowego systemu</a:t>
            </a:r>
          </a:p>
          <a:p>
            <a:pPr marL="0" marR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trike="noStrike" baseline="0" dirty="0"/>
          </a:p>
          <a:p>
            <a:pPr marL="0" marR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baseline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504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trike="noStrike" dirty="0"/>
              <a:t>Ustawa 2.0 zmienia zakres danych zbieranych systemie POL-on. Część dotychczasowych modułów zostanie zarchiwizowana. </a:t>
            </a:r>
            <a:r>
              <a:rPr lang="pl-PL" strike="sngStrike" dirty="0"/>
              <a:t/>
            </a:r>
            <a:br>
              <a:rPr lang="pl-PL" strike="sngStrike" dirty="0"/>
            </a:br>
            <a:endParaRPr lang="pl-PL" strike="noStrike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4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1600" b="1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94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weryﬁkacja, czyszczeniem danych oraz migracja </a:t>
            </a:r>
          </a:p>
          <a:p>
            <a:r>
              <a:rPr lang="pl-PL" dirty="0"/>
              <a:t>Migracja danych do nowych struktur wykonywana </a:t>
            </a:r>
            <a:r>
              <a:rPr lang="pl-PL" dirty="0" err="1"/>
              <a:t>bezposrednio</a:t>
            </a:r>
            <a:r>
              <a:rPr lang="pl-PL" dirty="0"/>
              <a:t> przez OPI bez nadmiernego </a:t>
            </a:r>
            <a:r>
              <a:rPr lang="pl-PL" dirty="0" err="1"/>
              <a:t>obciazania</a:t>
            </a:r>
            <a:r>
              <a:rPr lang="pl-PL" dirty="0"/>
              <a:t> uczelni.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l-PL" sz="1600" b="0" i="0" strike="noStrike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704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Nowy i stary system </a:t>
            </a:r>
            <a:r>
              <a:rPr lang="pl-PL" dirty="0" err="1"/>
              <a:t>sa</a:t>
            </a:r>
            <a:r>
              <a:rPr lang="pl-PL" dirty="0"/>
              <a:t> </a:t>
            </a:r>
            <a:r>
              <a:rPr lang="pl-PL" dirty="0" err="1"/>
              <a:t>wymieniaja</a:t>
            </a:r>
            <a:r>
              <a:rPr lang="pl-PL" dirty="0"/>
              <a:t> dane </a:t>
            </a:r>
            <a:r>
              <a:rPr lang="pl-PL" dirty="0" err="1"/>
              <a:t>pomiedzy</a:t>
            </a:r>
            <a:r>
              <a:rPr lang="pl-PL" dirty="0"/>
              <a:t> </a:t>
            </a:r>
            <a:r>
              <a:rPr lang="pl-PL" dirty="0" err="1"/>
              <a:t>soba</a:t>
            </a:r>
            <a:endParaRPr lang="pl-PL" dirty="0"/>
          </a:p>
          <a:p>
            <a:r>
              <a:rPr lang="pl-PL" dirty="0"/>
              <a:t>Integracja </a:t>
            </a:r>
            <a:r>
              <a:rPr lang="pl-PL" dirty="0" err="1"/>
              <a:t>modulowo</a:t>
            </a:r>
            <a:r>
              <a:rPr lang="pl-PL" dirty="0"/>
              <a:t> jednostki oraz uprawnienia z nowej aplikacji do starego systemu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467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55440" y="2130428"/>
            <a:ext cx="7722604" cy="14400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775520" y="3886200"/>
            <a:ext cx="7002524" cy="1728000"/>
          </a:xfrm>
        </p:spPr>
        <p:txBody>
          <a:bodyPr lIns="0" tIns="36000" rIns="0" bIns="36000"/>
          <a:lstStyle>
            <a:lvl1pPr marL="0" indent="0" algn="l">
              <a:buNone/>
              <a:defRPr>
                <a:solidFill>
                  <a:srgbClr val="4D4D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>
            <a:lum bright="-7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900000"/>
            <a:ext cx="1980221" cy="761625"/>
          </a:xfrm>
          <a:prstGeom prst="rect">
            <a:avLst/>
          </a:prstGeom>
          <a:noFill/>
        </p:spPr>
      </p:pic>
      <p:cxnSp>
        <p:nvCxnSpPr>
          <p:cNvPr id="12" name="Łącznik prosty 11"/>
          <p:cNvCxnSpPr/>
          <p:nvPr userDrawn="1"/>
        </p:nvCxnSpPr>
        <p:spPr>
          <a:xfrm>
            <a:off x="1080000" y="1944000"/>
            <a:ext cx="1980221" cy="0"/>
          </a:xfrm>
          <a:prstGeom prst="line">
            <a:avLst/>
          </a:prstGeom>
          <a:ln w="66675" cap="sq">
            <a:solidFill>
              <a:srgbClr val="CC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262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94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wa elementy zawartości"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 userDrawn="1"/>
        </p:nvSpPr>
        <p:spPr>
          <a:xfrm rot="5400000">
            <a:off x="5715000" y="381000"/>
            <a:ext cx="6858000" cy="609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561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bg>
      <p:bgPr>
        <a:solidFill>
          <a:srgbClr val="66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900000" y="2709000"/>
            <a:ext cx="9720000" cy="1440000"/>
          </a:xfrm>
        </p:spPr>
        <p:txBody>
          <a:bodyPr tIns="108000" bIns="108000" anchor="ctr"/>
          <a:lstStyle>
            <a:lvl1pPr algn="l">
              <a:defRPr sz="4000" b="1" cap="none" baseline="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6" name="Łącznik prosty 5"/>
          <p:cNvCxnSpPr/>
          <p:nvPr userDrawn="1"/>
        </p:nvCxnSpPr>
        <p:spPr>
          <a:xfrm>
            <a:off x="900000" y="2709000"/>
            <a:ext cx="720000" cy="0"/>
          </a:xfrm>
          <a:prstGeom prst="line">
            <a:avLst/>
          </a:prstGeom>
          <a:ln w="66675" cap="sq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6"/>
          <p:cNvCxnSpPr/>
          <p:nvPr userDrawn="1"/>
        </p:nvCxnSpPr>
        <p:spPr>
          <a:xfrm>
            <a:off x="900000" y="4149000"/>
            <a:ext cx="720000" cy="0"/>
          </a:xfrm>
          <a:prstGeom prst="line">
            <a:avLst/>
          </a:prstGeom>
          <a:ln w="66675" cap="sq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87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047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xmlns="" id="{903F31F9-430C-476C-AAEB-C087A2F69B13}"/>
              </a:ext>
            </a:extLst>
          </p:cNvPr>
          <p:cNvSpPr/>
          <p:nvPr userDrawn="1"/>
        </p:nvSpPr>
        <p:spPr>
          <a:xfrm>
            <a:off x="0" y="3717032"/>
            <a:ext cx="12192000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xmlns="" id="{2535F98D-C057-4372-A55C-3A9328795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xmlns="" id="{A4828ED2-75BC-4E0B-A3A6-B1856CFDBECC}"/>
              </a:ext>
            </a:extLst>
          </p:cNvPr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98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Slajd tytułow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055440" y="2130428"/>
            <a:ext cx="7722604" cy="14400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775520" y="3886200"/>
            <a:ext cx="7002524" cy="1728000"/>
          </a:xfrm>
        </p:spPr>
        <p:txBody>
          <a:bodyPr lIns="0" tIns="36000" rIns="0" bIns="36000"/>
          <a:lstStyle>
            <a:lvl1pPr marL="0" indent="0" algn="l">
              <a:buNone/>
              <a:defRPr>
                <a:solidFill>
                  <a:srgbClr val="4D4D4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cxnSp>
        <p:nvCxnSpPr>
          <p:cNvPr id="12" name="Łącznik prosty 11"/>
          <p:cNvCxnSpPr/>
          <p:nvPr userDrawn="1"/>
        </p:nvCxnSpPr>
        <p:spPr>
          <a:xfrm>
            <a:off x="1080000" y="1944000"/>
            <a:ext cx="1980221" cy="0"/>
          </a:xfrm>
          <a:prstGeom prst="line">
            <a:avLst/>
          </a:prstGeom>
          <a:ln w="66675" cap="sq">
            <a:solidFill>
              <a:srgbClr val="CC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D16A5728-A3AA-458E-80C0-7DA1E64A5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0000" y="900000"/>
            <a:ext cx="2316681" cy="6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043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główek sekcji"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00000" y="2709000"/>
            <a:ext cx="9720000" cy="1440000"/>
          </a:xfrm>
        </p:spPr>
        <p:txBody>
          <a:bodyPr tIns="108000" bIns="108000" anchor="ctr"/>
          <a:lstStyle>
            <a:lvl1pPr algn="l">
              <a:defRPr sz="4000" b="1" cap="none" baseline="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1" name="Łącznik prosty 10"/>
          <p:cNvCxnSpPr/>
          <p:nvPr userDrawn="1"/>
        </p:nvCxnSpPr>
        <p:spPr>
          <a:xfrm>
            <a:off x="900000" y="2709000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 userDrawn="1"/>
        </p:nvCxnSpPr>
        <p:spPr>
          <a:xfrm>
            <a:off x="900000" y="4149000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2556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główek sekcji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00000" y="2709000"/>
            <a:ext cx="9720000" cy="1440000"/>
          </a:xfrm>
        </p:spPr>
        <p:txBody>
          <a:bodyPr tIns="108000" bIns="108000" anchor="ctr"/>
          <a:lstStyle>
            <a:lvl1pPr algn="l">
              <a:defRPr sz="4000" b="1" cap="none" baseline="0">
                <a:solidFill>
                  <a:schemeClr val="bg2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1" name="Łącznik prosty 10"/>
          <p:cNvCxnSpPr/>
          <p:nvPr userDrawn="1"/>
        </p:nvCxnSpPr>
        <p:spPr>
          <a:xfrm>
            <a:off x="900000" y="2709000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Łącznik prosty 12"/>
          <p:cNvCxnSpPr/>
          <p:nvPr userDrawn="1"/>
        </p:nvCxnSpPr>
        <p:spPr>
          <a:xfrm>
            <a:off x="900000" y="4149000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676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 xmlns="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ymbol zastępczy zawartości 2"/>
          <p:cNvSpPr>
            <a:spLocks noGrp="1"/>
          </p:cNvSpPr>
          <p:nvPr>
            <p:ph sz="half" idx="10"/>
          </p:nvPr>
        </p:nvSpPr>
        <p:spPr>
          <a:xfrm>
            <a:off x="504000" y="1600203"/>
            <a:ext cx="11064608" cy="4525963"/>
          </a:xfrm>
        </p:spPr>
        <p:txBody>
          <a:bodyPr/>
          <a:lstStyle>
            <a:lvl1pPr>
              <a:defRPr sz="2200">
                <a:solidFill>
                  <a:srgbClr val="080808"/>
                </a:solidFill>
              </a:defRPr>
            </a:lvl1pPr>
            <a:lvl2pPr>
              <a:defRPr sz="2200">
                <a:solidFill>
                  <a:srgbClr val="080808"/>
                </a:solidFill>
              </a:defRPr>
            </a:lvl2pPr>
            <a:lvl3pPr>
              <a:defRPr sz="2000">
                <a:solidFill>
                  <a:srgbClr val="080808"/>
                </a:solidFill>
              </a:defRPr>
            </a:lvl3pPr>
            <a:lvl4pPr>
              <a:defRPr sz="1800">
                <a:solidFill>
                  <a:srgbClr val="080808"/>
                </a:solidFill>
              </a:defRPr>
            </a:lvl4pPr>
            <a:lvl5pPr>
              <a:defRPr sz="1800">
                <a:solidFill>
                  <a:srgbClr val="08080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60190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bg>
      <p:bgPr>
        <a:solidFill>
          <a:srgbClr val="CC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8" name="Łącznik prosty 7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ymbol zastępczy zawartości 2"/>
          <p:cNvSpPr>
            <a:spLocks noGrp="1"/>
          </p:cNvSpPr>
          <p:nvPr>
            <p:ph sz="half" idx="10"/>
          </p:nvPr>
        </p:nvSpPr>
        <p:spPr>
          <a:xfrm>
            <a:off x="504000" y="1600203"/>
            <a:ext cx="11064608" cy="4525963"/>
          </a:xfrm>
        </p:spPr>
        <p:txBody>
          <a:bodyPr/>
          <a:lstStyle>
            <a:lvl1pPr>
              <a:defRPr sz="2200">
                <a:solidFill>
                  <a:srgbClr val="080808"/>
                </a:solidFill>
              </a:defRPr>
            </a:lvl1pPr>
            <a:lvl2pPr>
              <a:defRPr sz="2200">
                <a:solidFill>
                  <a:srgbClr val="080808"/>
                </a:solidFill>
              </a:defRPr>
            </a:lvl2pPr>
            <a:lvl3pPr>
              <a:defRPr sz="2000">
                <a:solidFill>
                  <a:srgbClr val="080808"/>
                </a:solidFill>
              </a:defRPr>
            </a:lvl3pPr>
            <a:lvl4pPr>
              <a:defRPr sz="1800">
                <a:solidFill>
                  <a:srgbClr val="080808"/>
                </a:solidFill>
              </a:defRPr>
            </a:lvl4pPr>
            <a:lvl5pPr>
              <a:defRPr sz="1800">
                <a:solidFill>
                  <a:srgbClr val="080808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74450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ylko tytuł">
    <p:bg>
      <p:bgPr>
        <a:solidFill>
          <a:srgbClr val="6666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8" name="Łącznik prosty 7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ymbol zastępczy zawartości 2"/>
          <p:cNvSpPr>
            <a:spLocks noGrp="1"/>
          </p:cNvSpPr>
          <p:nvPr>
            <p:ph sz="half" idx="10"/>
          </p:nvPr>
        </p:nvSpPr>
        <p:spPr>
          <a:xfrm>
            <a:off x="504000" y="1600203"/>
            <a:ext cx="11064608" cy="4525963"/>
          </a:xfrm>
        </p:spPr>
        <p:txBody>
          <a:bodyPr/>
          <a:lstStyle>
            <a:lvl1pPr>
              <a:defRPr sz="2200">
                <a:solidFill>
                  <a:schemeClr val="bg1"/>
                </a:solidFill>
              </a:defRPr>
            </a:lvl1pPr>
            <a:lvl2pPr>
              <a:defRPr sz="22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54822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10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 userDrawn="1"/>
        </p:nvSpPr>
        <p:spPr>
          <a:xfrm rot="5400000">
            <a:off x="5715000" y="381000"/>
            <a:ext cx="6858000" cy="6096000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4000" y="205675"/>
            <a:ext cx="11064608" cy="828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8080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cxnSp>
        <p:nvCxnSpPr>
          <p:cNvPr id="13" name="Łącznik prosty 12"/>
          <p:cNvCxnSpPr/>
          <p:nvPr userDrawn="1"/>
        </p:nvCxnSpPr>
        <p:spPr>
          <a:xfrm>
            <a:off x="540000" y="1052736"/>
            <a:ext cx="720000" cy="0"/>
          </a:xfrm>
          <a:prstGeom prst="line">
            <a:avLst/>
          </a:prstGeom>
          <a:ln w="66675" cap="sq">
            <a:solidFill>
              <a:srgbClr val="CC669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425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800000" cy="900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076220" y="6309324"/>
            <a:ext cx="648072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200" dirty="0">
              <a:solidFill>
                <a:srgbClr val="2832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44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62" r:id="rId2"/>
    <p:sldLayoutId id="2147484053" r:id="rId3"/>
    <p:sldLayoutId id="2147484060" r:id="rId4"/>
    <p:sldLayoutId id="2147484054" r:id="rId5"/>
    <p:sldLayoutId id="2147484043" r:id="rId6"/>
    <p:sldLayoutId id="2147484061" r:id="rId7"/>
    <p:sldLayoutId id="2147484056" r:id="rId8"/>
    <p:sldLayoutId id="2147484058" r:id="rId9"/>
    <p:sldLayoutId id="2147484057" r:id="rId10"/>
    <p:sldLayoutId id="2147484059" r:id="rId11"/>
    <p:sldLayoutId id="2147484044" r:id="rId12"/>
    <p:sldLayoutId id="2147484063" r:id="rId13"/>
    <p:sldLayoutId id="2147484066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microsoft.com/office/2007/relationships/hdphoto" Target="../media/hdphoto1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png"/><Relationship Id="rId11" Type="http://schemas.openxmlformats.org/officeDocument/2006/relationships/image" Target="../media/image45.png"/><Relationship Id="rId5" Type="http://schemas.openxmlformats.org/officeDocument/2006/relationships/image" Target="../media/image41.png"/><Relationship Id="rId10" Type="http://schemas.microsoft.com/office/2007/relationships/hdphoto" Target="../media/hdphoto4.wdp"/><Relationship Id="rId4" Type="http://schemas.microsoft.com/office/2007/relationships/hdphoto" Target="../media/hdphoto12.wdp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polon.nauka.gov.pl/help/doku.php/import/konsultacje/start" TargetMode="External"/><Relationship Id="rId4" Type="http://schemas.microsoft.com/office/2007/relationships/hdphoto" Target="../media/hdphoto1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1.png"/><Relationship Id="rId4" Type="http://schemas.microsoft.com/office/2007/relationships/hdphoto" Target="../media/hdphoto1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2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microsoft.com/office/2007/relationships/hdphoto" Target="../media/hdphoto13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0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microsoft.com/office/2007/relationships/hdphoto" Target="../media/hdphoto3.wdp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4.png"/><Relationship Id="rId4" Type="http://schemas.openxmlformats.org/officeDocument/2006/relationships/hyperlink" Target="https://www.remix3d.com/details/G009SXQB4R6R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18" Type="http://schemas.openxmlformats.org/officeDocument/2006/relationships/image" Target="../media/image26.png"/><Relationship Id="rId26" Type="http://schemas.openxmlformats.org/officeDocument/2006/relationships/image" Target="../media/image31.png"/><Relationship Id="rId3" Type="http://schemas.openxmlformats.org/officeDocument/2006/relationships/image" Target="../media/image15.png"/><Relationship Id="rId21" Type="http://schemas.microsoft.com/office/2007/relationships/hdphoto" Target="../media/hdphoto7.wdp"/><Relationship Id="rId7" Type="http://schemas.openxmlformats.org/officeDocument/2006/relationships/image" Target="../media/image17.png"/><Relationship Id="rId12" Type="http://schemas.openxmlformats.org/officeDocument/2006/relationships/image" Target="../media/image21.png"/><Relationship Id="rId17" Type="http://schemas.openxmlformats.org/officeDocument/2006/relationships/image" Target="../media/image25.png"/><Relationship Id="rId25" Type="http://schemas.openxmlformats.org/officeDocument/2006/relationships/image" Target="../media/image30.svg"/><Relationship Id="rId2" Type="http://schemas.openxmlformats.org/officeDocument/2006/relationships/notesSlide" Target="../notesSlides/notesSlide7.xml"/><Relationship Id="rId16" Type="http://schemas.microsoft.com/office/2007/relationships/hdphoto" Target="../media/hdphoto6.wdp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24" Type="http://schemas.openxmlformats.org/officeDocument/2006/relationships/image" Target="../media/image30.png"/><Relationship Id="rId5" Type="http://schemas.microsoft.com/office/2007/relationships/hdphoto" Target="../media/hdphoto4.wdp"/><Relationship Id="rId15" Type="http://schemas.openxmlformats.org/officeDocument/2006/relationships/image" Target="../media/image24.png"/><Relationship Id="rId23" Type="http://schemas.microsoft.com/office/2007/relationships/hdphoto" Target="../media/hdphoto8.wdp"/><Relationship Id="rId10" Type="http://schemas.openxmlformats.org/officeDocument/2006/relationships/image" Target="../media/image19.png"/><Relationship Id="rId19" Type="http://schemas.openxmlformats.org/officeDocument/2006/relationships/image" Target="../media/image27.png"/><Relationship Id="rId4" Type="http://schemas.openxmlformats.org/officeDocument/2006/relationships/image" Target="../media/image4.png"/><Relationship Id="rId9" Type="http://schemas.microsoft.com/office/2007/relationships/hdphoto" Target="../media/hdphoto5.wdp"/><Relationship Id="rId14" Type="http://schemas.openxmlformats.org/officeDocument/2006/relationships/image" Target="../media/image23.png"/><Relationship Id="rId22" Type="http://schemas.openxmlformats.org/officeDocument/2006/relationships/image" Target="../media/image29.png"/><Relationship Id="rId27" Type="http://schemas.microsoft.com/office/2007/relationships/hdphoto" Target="../media/hdphoto9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png"/><Relationship Id="rId7" Type="http://schemas.openxmlformats.org/officeDocument/2006/relationships/image" Target="../media/image34.png"/><Relationship Id="rId12" Type="http://schemas.microsoft.com/office/2007/relationships/hdphoto" Target="../media/hdphoto1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11" Type="http://schemas.openxmlformats.org/officeDocument/2006/relationships/image" Target="../media/image36.png"/><Relationship Id="rId5" Type="http://schemas.openxmlformats.org/officeDocument/2006/relationships/image" Target="../media/image32.png"/><Relationship Id="rId10" Type="http://schemas.microsoft.com/office/2007/relationships/hdphoto" Target="../media/hdphoto10.wdp"/><Relationship Id="rId4" Type="http://schemas.microsoft.com/office/2007/relationships/hdphoto" Target="../media/hdphoto4.wdp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23392" y="2342739"/>
            <a:ext cx="9937104" cy="2172522"/>
          </a:xfrm>
        </p:spPr>
        <p:txBody>
          <a:bodyPr>
            <a:normAutofit fontScale="90000"/>
          </a:bodyPr>
          <a:lstStyle/>
          <a:p>
            <a:r>
              <a:rPr lang="pl-PL" dirty="0">
                <a:solidFill>
                  <a:schemeClr val="bg1"/>
                </a:solidFill>
              </a:rPr>
              <a:t>Założenia nowego systemu i harmonogram prac. </a:t>
            </a:r>
            <a:br>
              <a:rPr lang="pl-PL" dirty="0">
                <a:solidFill>
                  <a:schemeClr val="bg1"/>
                </a:solidFill>
              </a:rPr>
            </a:br>
            <a:r>
              <a:rPr lang="pl-PL" dirty="0">
                <a:solidFill>
                  <a:schemeClr val="bg1"/>
                </a:solidFill>
              </a:rPr>
              <a:t>Podsumowanie konsultacji  dotyczących masowego importu danych </a:t>
            </a:r>
            <a:br>
              <a:rPr lang="pl-PL" dirty="0">
                <a:solidFill>
                  <a:schemeClr val="bg1"/>
                </a:solidFill>
              </a:rPr>
            </a:br>
            <a:endParaRPr lang="pl-PL" dirty="0"/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623392" y="4515261"/>
            <a:ext cx="7002524" cy="1728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pl-PL" dirty="0"/>
              <a:t>Marek Michajłowicz</a:t>
            </a:r>
            <a:br>
              <a:rPr lang="pl-PL" dirty="0"/>
            </a:br>
            <a:endParaRPr lang="pl-PL" dirty="0"/>
          </a:p>
        </p:txBody>
      </p:sp>
      <p:sp>
        <p:nvSpPr>
          <p:cNvPr id="13" name="Prostokąt 12"/>
          <p:cNvSpPr/>
          <p:nvPr/>
        </p:nvSpPr>
        <p:spPr>
          <a:xfrm>
            <a:off x="8976320" y="0"/>
            <a:ext cx="3219450" cy="6858000"/>
          </a:xfrm>
          <a:custGeom>
            <a:avLst/>
            <a:gdLst>
              <a:gd name="connsiteX0" fmla="*/ 0 w 3215680"/>
              <a:gd name="connsiteY0" fmla="*/ 0 h 6858000"/>
              <a:gd name="connsiteX1" fmla="*/ 3215680 w 3215680"/>
              <a:gd name="connsiteY1" fmla="*/ 0 h 6858000"/>
              <a:gd name="connsiteX2" fmla="*/ 3215680 w 3215680"/>
              <a:gd name="connsiteY2" fmla="*/ 6858000 h 6858000"/>
              <a:gd name="connsiteX3" fmla="*/ 0 w 3215680"/>
              <a:gd name="connsiteY3" fmla="*/ 6858000 h 6858000"/>
              <a:gd name="connsiteX4" fmla="*/ 0 w 3215680"/>
              <a:gd name="connsiteY4" fmla="*/ 0 h 6858000"/>
              <a:gd name="connsiteX0" fmla="*/ 3219450 w 3219450"/>
              <a:gd name="connsiteY0" fmla="*/ 0 h 6858000"/>
              <a:gd name="connsiteX1" fmla="*/ 3215680 w 3219450"/>
              <a:gd name="connsiteY1" fmla="*/ 0 h 6858000"/>
              <a:gd name="connsiteX2" fmla="*/ 3215680 w 3219450"/>
              <a:gd name="connsiteY2" fmla="*/ 6858000 h 6858000"/>
              <a:gd name="connsiteX3" fmla="*/ 0 w 3219450"/>
              <a:gd name="connsiteY3" fmla="*/ 6858000 h 6858000"/>
              <a:gd name="connsiteX4" fmla="*/ 3219450 w 321945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9450" h="6858000">
                <a:moveTo>
                  <a:pt x="3219450" y="0"/>
                </a:moveTo>
                <a:lnTo>
                  <a:pt x="3215680" y="0"/>
                </a:lnTo>
                <a:lnTo>
                  <a:pt x="3215680" y="6858000"/>
                </a:lnTo>
                <a:lnTo>
                  <a:pt x="0" y="6858000"/>
                </a:lnTo>
                <a:lnTo>
                  <a:pt x="3219450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575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258" y="280516"/>
            <a:ext cx="612000" cy="612000"/>
          </a:xfrm>
          <a:prstGeom prst="rect">
            <a:avLst/>
          </a:prstGeom>
        </p:spPr>
      </p:pic>
      <p:sp>
        <p:nvSpPr>
          <p:cNvPr id="7" name="Tytuł 1">
            <a:extLst>
              <a:ext uri="{FF2B5EF4-FFF2-40B4-BE49-F238E27FC236}">
                <a16:creationId xmlns:a16="http://schemas.microsoft.com/office/drawing/2014/main" xmlns="" id="{F88622E3-D730-4E90-A3C2-D9BF7DA2F6D3}"/>
              </a:ext>
            </a:extLst>
          </p:cNvPr>
          <p:cNvSpPr txBox="1">
            <a:spLocks/>
          </p:cNvSpPr>
          <p:nvPr/>
        </p:nvSpPr>
        <p:spPr>
          <a:xfrm>
            <a:off x="538200" y="280516"/>
            <a:ext cx="11064608" cy="828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Integracja z platformą RAD-on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xmlns="" id="{B074F282-FA74-44A8-9C7C-0BBE3C8C40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6381" y="1196752"/>
            <a:ext cx="7016427" cy="3934172"/>
          </a:xfrm>
          <a:prstGeom prst="rect">
            <a:avLst/>
          </a:prstGeom>
        </p:spPr>
      </p:pic>
      <p:sp>
        <p:nvSpPr>
          <p:cNvPr id="9" name="Prostokąt: zaokrąglone rogi 8">
            <a:extLst>
              <a:ext uri="{FF2B5EF4-FFF2-40B4-BE49-F238E27FC236}">
                <a16:creationId xmlns:a16="http://schemas.microsoft.com/office/drawing/2014/main" xmlns="" id="{CDAC7749-7215-4C97-99E0-CE96264DF551}"/>
              </a:ext>
            </a:extLst>
          </p:cNvPr>
          <p:cNvSpPr/>
          <p:nvPr/>
        </p:nvSpPr>
        <p:spPr>
          <a:xfrm>
            <a:off x="298604" y="1596777"/>
            <a:ext cx="3730821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>
                <a:solidFill>
                  <a:schemeClr val="tx1"/>
                </a:solidFill>
              </a:rPr>
              <a:t>Środowisko analityczne</a:t>
            </a: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xmlns="" id="{1A5A9AAC-5EDF-455E-B063-6BB513695B40}"/>
              </a:ext>
            </a:extLst>
          </p:cNvPr>
          <p:cNvSpPr/>
          <p:nvPr/>
        </p:nvSpPr>
        <p:spPr>
          <a:xfrm>
            <a:off x="298603" y="2128992"/>
            <a:ext cx="3730821" cy="1278178"/>
          </a:xfrm>
          <a:prstGeom prst="roundRect">
            <a:avLst>
              <a:gd name="adj" fmla="val 25526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altLang="ko-KR" sz="1800" dirty="0">
                <a:solidFill>
                  <a:schemeClr val="tx1"/>
                </a:solidFill>
              </a:rPr>
              <a:t>Integracja z platformą RAD-on w zakresie złożonej raporty analityki oraz raportów.</a:t>
            </a: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xmlns="" id="{6113B972-9FB6-4880-9551-A62F3BEF1B86}"/>
              </a:ext>
            </a:extLst>
          </p:cNvPr>
          <p:cNvSpPr/>
          <p:nvPr/>
        </p:nvSpPr>
        <p:spPr>
          <a:xfrm>
            <a:off x="299966" y="4194820"/>
            <a:ext cx="3730821" cy="1872208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altLang="ko-KR" sz="1800" dirty="0">
                <a:solidFill>
                  <a:schemeClr val="tx1"/>
                </a:solidFill>
              </a:rPr>
              <a:t>Wykorzystanie wspólnego modelu wymiany danych do integracji pomiędzy systemami OPI PIB (PBN, JSA, OSF, System RDN, GUS). 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xmlns="" id="{2B731889-108F-44AE-9CEB-E69CF089AEDD}"/>
              </a:ext>
            </a:extLst>
          </p:cNvPr>
          <p:cNvSpPr/>
          <p:nvPr/>
        </p:nvSpPr>
        <p:spPr>
          <a:xfrm>
            <a:off x="407368" y="3663254"/>
            <a:ext cx="3525195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>
                <a:solidFill>
                  <a:schemeClr val="tx1"/>
                </a:solidFill>
              </a:rPr>
              <a:t>Wspólny model wymiany danych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xmlns="" id="{62CEC3F3-5856-42BB-B2D0-E5F7D0465A63}"/>
              </a:ext>
            </a:extLst>
          </p:cNvPr>
          <p:cNvSpPr/>
          <p:nvPr/>
        </p:nvSpPr>
        <p:spPr>
          <a:xfrm>
            <a:off x="8094594" y="3663254"/>
            <a:ext cx="1457790" cy="1133898"/>
          </a:xfrm>
          <a:prstGeom prst="rect">
            <a:avLst/>
          </a:prstGeom>
          <a:noFill/>
          <a:ln>
            <a:solidFill>
              <a:srgbClr val="CC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xmlns="" id="{4253C55E-6975-4D00-A60D-77D438A6C3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9640" y="2634474"/>
            <a:ext cx="7129060" cy="3934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27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75D915D-E655-4709-BDA1-08821103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Masowe interfejsy danych</a:t>
            </a:r>
          </a:p>
        </p:txBody>
      </p:sp>
    </p:spTree>
    <p:extLst>
      <p:ext uri="{BB962C8B-B14F-4D97-AF65-F5344CB8AC3E}">
        <p14:creationId xmlns:p14="http://schemas.microsoft.com/office/powerpoint/2010/main" val="17930934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rostokąt 26">
            <a:extLst>
              <a:ext uri="{FF2B5EF4-FFF2-40B4-BE49-F238E27FC236}">
                <a16:creationId xmlns:a16="http://schemas.microsoft.com/office/drawing/2014/main" xmlns="" id="{38DF097A-E95F-4FDE-9623-59BA9D0D5391}"/>
              </a:ext>
            </a:extLst>
          </p:cNvPr>
          <p:cNvSpPr/>
          <p:nvPr/>
        </p:nvSpPr>
        <p:spPr>
          <a:xfrm>
            <a:off x="2341963" y="3681838"/>
            <a:ext cx="3348372" cy="217722"/>
          </a:xfrm>
          <a:prstGeom prst="rect">
            <a:avLst/>
          </a:prstGeom>
          <a:pattFill prst="dkUpDiag">
            <a:fgClr>
              <a:srgbClr val="3B3B6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xmlns="" id="{DE30EBE9-CA27-4920-A147-2AE8D5B62B12}"/>
              </a:ext>
            </a:extLst>
          </p:cNvPr>
          <p:cNvSpPr/>
          <p:nvPr/>
        </p:nvSpPr>
        <p:spPr>
          <a:xfrm>
            <a:off x="2326603" y="3382764"/>
            <a:ext cx="3507748" cy="191986"/>
          </a:xfrm>
          <a:prstGeom prst="rect">
            <a:avLst/>
          </a:prstGeom>
          <a:pattFill prst="dk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6" name="Prostokąt 35"/>
          <p:cNvSpPr/>
          <p:nvPr/>
        </p:nvSpPr>
        <p:spPr>
          <a:xfrm>
            <a:off x="13347742" y="11299262"/>
            <a:ext cx="3392828" cy="45719"/>
          </a:xfrm>
          <a:custGeom>
            <a:avLst/>
            <a:gdLst>
              <a:gd name="connsiteX0" fmla="*/ 0 w 12192000"/>
              <a:gd name="connsiteY0" fmla="*/ 0 h 764704"/>
              <a:gd name="connsiteX1" fmla="*/ 12192000 w 12192000"/>
              <a:gd name="connsiteY1" fmla="*/ 0 h 764704"/>
              <a:gd name="connsiteX2" fmla="*/ 12192000 w 12192000"/>
              <a:gd name="connsiteY2" fmla="*/ 764704 h 764704"/>
              <a:gd name="connsiteX3" fmla="*/ 0 w 12192000"/>
              <a:gd name="connsiteY3" fmla="*/ 764704 h 764704"/>
              <a:gd name="connsiteX4" fmla="*/ 0 w 12192000"/>
              <a:gd name="connsiteY4" fmla="*/ 0 h 764704"/>
              <a:gd name="connsiteX0" fmla="*/ 0 w 12211050"/>
              <a:gd name="connsiteY0" fmla="*/ 752475 h 764704"/>
              <a:gd name="connsiteX1" fmla="*/ 12211050 w 12211050"/>
              <a:gd name="connsiteY1" fmla="*/ 0 h 764704"/>
              <a:gd name="connsiteX2" fmla="*/ 12211050 w 12211050"/>
              <a:gd name="connsiteY2" fmla="*/ 764704 h 764704"/>
              <a:gd name="connsiteX3" fmla="*/ 19050 w 12211050"/>
              <a:gd name="connsiteY3" fmla="*/ 764704 h 764704"/>
              <a:gd name="connsiteX4" fmla="*/ 0 w 12211050"/>
              <a:gd name="connsiteY4" fmla="*/ 752475 h 764704"/>
              <a:gd name="connsiteX0" fmla="*/ 0 w 12220575"/>
              <a:gd name="connsiteY0" fmla="*/ 1295400 h 1307629"/>
              <a:gd name="connsiteX1" fmla="*/ 12220575 w 12220575"/>
              <a:gd name="connsiteY1" fmla="*/ 0 h 1307629"/>
              <a:gd name="connsiteX2" fmla="*/ 12211050 w 12220575"/>
              <a:gd name="connsiteY2" fmla="*/ 1307629 h 1307629"/>
              <a:gd name="connsiteX3" fmla="*/ 19050 w 12220575"/>
              <a:gd name="connsiteY3" fmla="*/ 1307629 h 1307629"/>
              <a:gd name="connsiteX4" fmla="*/ 0 w 12220575"/>
              <a:gd name="connsiteY4" fmla="*/ 1295400 h 130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0575" h="1307629">
                <a:moveTo>
                  <a:pt x="0" y="1295400"/>
                </a:moveTo>
                <a:lnTo>
                  <a:pt x="12220575" y="0"/>
                </a:lnTo>
                <a:lnTo>
                  <a:pt x="12211050" y="1307629"/>
                </a:lnTo>
                <a:lnTo>
                  <a:pt x="19050" y="1307629"/>
                </a:lnTo>
                <a:lnTo>
                  <a:pt x="0" y="129540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258" y="280516"/>
            <a:ext cx="612000" cy="612000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537158" y="141702"/>
            <a:ext cx="11064608" cy="828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API REST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2626881" y="4006076"/>
            <a:ext cx="808213" cy="808213"/>
            <a:chOff x="4698548" y="3874035"/>
            <a:chExt cx="1116000" cy="1116000"/>
          </a:xfrm>
          <a:solidFill>
            <a:srgbClr val="3B3B6B"/>
          </a:solidFill>
        </p:grpSpPr>
        <p:sp>
          <p:nvSpPr>
            <p:cNvPr id="21" name="Elipsa 13"/>
            <p:cNvSpPr/>
            <p:nvPr/>
          </p:nvSpPr>
          <p:spPr>
            <a:xfrm>
              <a:off x="4698548" y="3874035"/>
              <a:ext cx="1116000" cy="111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pic>
          <p:nvPicPr>
            <p:cNvPr id="2" name="Obraz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1864" y="4038404"/>
              <a:ext cx="784496" cy="784496"/>
            </a:xfrm>
            <a:prstGeom prst="rect">
              <a:avLst/>
            </a:prstGeom>
            <a:grpFill/>
          </p:spPr>
        </p:pic>
      </p:grpSp>
      <p:sp>
        <p:nvSpPr>
          <p:cNvPr id="9" name="pole tekstowe 8">
            <a:extLst>
              <a:ext uri="{FF2B5EF4-FFF2-40B4-BE49-F238E27FC236}">
                <a16:creationId xmlns:a16="http://schemas.microsoft.com/office/drawing/2014/main" xmlns="" id="{E03ED508-18C9-49E9-A972-058BBAC1B1E7}"/>
              </a:ext>
            </a:extLst>
          </p:cNvPr>
          <p:cNvSpPr txBox="1"/>
          <p:nvPr/>
        </p:nvSpPr>
        <p:spPr>
          <a:xfrm>
            <a:off x="469046" y="4382619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>
                <a:solidFill>
                  <a:srgbClr val="4D4D4D"/>
                </a:solidFill>
              </a:rPr>
              <a:t>INSTYTUCJA</a:t>
            </a:r>
          </a:p>
        </p:txBody>
      </p:sp>
      <p:grpSp>
        <p:nvGrpSpPr>
          <p:cNvPr id="32" name="Grupa 31">
            <a:extLst>
              <a:ext uri="{FF2B5EF4-FFF2-40B4-BE49-F238E27FC236}">
                <a16:creationId xmlns:a16="http://schemas.microsoft.com/office/drawing/2014/main" xmlns="" id="{47173872-C9D1-41DD-9EC3-F5DF3A737023}"/>
              </a:ext>
            </a:extLst>
          </p:cNvPr>
          <p:cNvGrpSpPr/>
          <p:nvPr/>
        </p:nvGrpSpPr>
        <p:grpSpPr>
          <a:xfrm>
            <a:off x="3638107" y="1732514"/>
            <a:ext cx="576064" cy="576064"/>
            <a:chOff x="4079776" y="1484784"/>
            <a:chExt cx="576064" cy="576064"/>
          </a:xfrm>
        </p:grpSpPr>
        <p:sp>
          <p:nvSpPr>
            <p:cNvPr id="26" name="Owal 25">
              <a:extLst>
                <a:ext uri="{FF2B5EF4-FFF2-40B4-BE49-F238E27FC236}">
                  <a16:creationId xmlns:a16="http://schemas.microsoft.com/office/drawing/2014/main" xmlns="" id="{D54689C8-426E-4C4A-AF64-58EA5DA8D3A2}"/>
                </a:ext>
              </a:extLst>
            </p:cNvPr>
            <p:cNvSpPr/>
            <p:nvPr/>
          </p:nvSpPr>
          <p:spPr>
            <a:xfrm>
              <a:off x="4079776" y="1484784"/>
              <a:ext cx="576064" cy="576064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30" name="Obraz 29" descr="Obraz zawierający okno&#10;&#10;Opis wygenerowany automatycznie">
              <a:extLst>
                <a:ext uri="{FF2B5EF4-FFF2-40B4-BE49-F238E27FC236}">
                  <a16:creationId xmlns:a16="http://schemas.microsoft.com/office/drawing/2014/main" xmlns="" id="{ED553F68-3998-493C-9C8C-96AE6EB91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79776" y="1484784"/>
              <a:ext cx="576064" cy="576064"/>
            </a:xfrm>
            <a:prstGeom prst="rect">
              <a:avLst/>
            </a:prstGeom>
          </p:spPr>
        </p:pic>
      </p:grpSp>
      <p:grpSp>
        <p:nvGrpSpPr>
          <p:cNvPr id="39" name="Grupa 38">
            <a:extLst>
              <a:ext uri="{FF2B5EF4-FFF2-40B4-BE49-F238E27FC236}">
                <a16:creationId xmlns:a16="http://schemas.microsoft.com/office/drawing/2014/main" xmlns="" id="{2D13E798-51B6-41D3-8A3E-F20E6DDD91BD}"/>
              </a:ext>
            </a:extLst>
          </p:cNvPr>
          <p:cNvGrpSpPr/>
          <p:nvPr/>
        </p:nvGrpSpPr>
        <p:grpSpPr>
          <a:xfrm>
            <a:off x="2068953" y="1703985"/>
            <a:ext cx="576064" cy="582825"/>
            <a:chOff x="2942670" y="1703985"/>
            <a:chExt cx="576064" cy="582825"/>
          </a:xfrm>
        </p:grpSpPr>
        <p:sp>
          <p:nvSpPr>
            <p:cNvPr id="35" name="Owal 34">
              <a:extLst>
                <a:ext uri="{FF2B5EF4-FFF2-40B4-BE49-F238E27FC236}">
                  <a16:creationId xmlns:a16="http://schemas.microsoft.com/office/drawing/2014/main" xmlns="" id="{B17219F1-9D82-49E1-8081-45C9DBA00478}"/>
                </a:ext>
              </a:extLst>
            </p:cNvPr>
            <p:cNvSpPr/>
            <p:nvPr/>
          </p:nvSpPr>
          <p:spPr>
            <a:xfrm>
              <a:off x="2942670" y="1703985"/>
              <a:ext cx="576064" cy="576064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38" name="Obraz 37">
              <a:extLst>
                <a:ext uri="{FF2B5EF4-FFF2-40B4-BE49-F238E27FC236}">
                  <a16:creationId xmlns:a16="http://schemas.microsoft.com/office/drawing/2014/main" xmlns="" id="{D9CCF48D-112A-4EE2-B559-1B3ED5983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53554" y="1732514"/>
              <a:ext cx="554296" cy="554296"/>
            </a:xfrm>
            <a:prstGeom prst="rect">
              <a:avLst/>
            </a:prstGeom>
          </p:spPr>
        </p:pic>
      </p:grpSp>
      <p:sp>
        <p:nvSpPr>
          <p:cNvPr id="40" name="Owal 39">
            <a:extLst>
              <a:ext uri="{FF2B5EF4-FFF2-40B4-BE49-F238E27FC236}">
                <a16:creationId xmlns:a16="http://schemas.microsoft.com/office/drawing/2014/main" xmlns="" id="{4A56368B-EAD6-4BFD-9A4B-38653A2543C8}"/>
              </a:ext>
            </a:extLst>
          </p:cNvPr>
          <p:cNvSpPr/>
          <p:nvPr/>
        </p:nvSpPr>
        <p:spPr>
          <a:xfrm>
            <a:off x="2854400" y="1465779"/>
            <a:ext cx="576064" cy="576064"/>
          </a:xfrm>
          <a:prstGeom prst="ellipse">
            <a:avLst/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pl-PL" sz="2000" b="1" dirty="0"/>
              <a:t>DR</a:t>
            </a:r>
          </a:p>
        </p:txBody>
      </p:sp>
      <p:cxnSp>
        <p:nvCxnSpPr>
          <p:cNvPr id="45" name="Łącznik prosty 44">
            <a:extLst>
              <a:ext uri="{FF2B5EF4-FFF2-40B4-BE49-F238E27FC236}">
                <a16:creationId xmlns:a16="http://schemas.microsoft.com/office/drawing/2014/main" xmlns="" id="{A03BF352-577A-4D28-BABD-03C2A978E685}"/>
              </a:ext>
            </a:extLst>
          </p:cNvPr>
          <p:cNvCxnSpPr>
            <a:cxnSpLocks/>
            <a:stCxn id="17" idx="1"/>
            <a:endCxn id="38" idx="2"/>
          </p:cNvCxnSpPr>
          <p:nvPr/>
        </p:nvCxnSpPr>
        <p:spPr>
          <a:xfrm flipH="1" flipV="1">
            <a:off x="2356985" y="2286810"/>
            <a:ext cx="404994" cy="284588"/>
          </a:xfrm>
          <a:prstGeom prst="line">
            <a:avLst/>
          </a:prstGeom>
          <a:ln w="38100" cap="rnd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Łącznik prosty 45">
            <a:extLst>
              <a:ext uri="{FF2B5EF4-FFF2-40B4-BE49-F238E27FC236}">
                <a16:creationId xmlns:a16="http://schemas.microsoft.com/office/drawing/2014/main" xmlns="" id="{6B77228E-F183-4733-9515-760A5B55F2ED}"/>
              </a:ext>
            </a:extLst>
          </p:cNvPr>
          <p:cNvCxnSpPr>
            <a:cxnSpLocks/>
            <a:stCxn id="17" idx="0"/>
            <a:endCxn id="40" idx="4"/>
          </p:cNvCxnSpPr>
          <p:nvPr/>
        </p:nvCxnSpPr>
        <p:spPr>
          <a:xfrm flipV="1">
            <a:off x="3044351" y="2041843"/>
            <a:ext cx="98081" cy="412593"/>
          </a:xfrm>
          <a:prstGeom prst="line">
            <a:avLst/>
          </a:prstGeom>
          <a:ln w="38100" cap="rnd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y 49">
            <a:extLst>
              <a:ext uri="{FF2B5EF4-FFF2-40B4-BE49-F238E27FC236}">
                <a16:creationId xmlns:a16="http://schemas.microsoft.com/office/drawing/2014/main" xmlns="" id="{000D4429-F615-419B-A0E3-123550DEF195}"/>
              </a:ext>
            </a:extLst>
          </p:cNvPr>
          <p:cNvCxnSpPr>
            <a:cxnSpLocks/>
            <a:stCxn id="17" idx="7"/>
            <a:endCxn id="30" idx="2"/>
          </p:cNvCxnSpPr>
          <p:nvPr/>
        </p:nvCxnSpPr>
        <p:spPr>
          <a:xfrm flipV="1">
            <a:off x="3326723" y="2308578"/>
            <a:ext cx="599416" cy="262820"/>
          </a:xfrm>
          <a:prstGeom prst="line">
            <a:avLst/>
          </a:prstGeom>
          <a:ln w="38100" cap="rnd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a 9">
            <a:extLst>
              <a:ext uri="{FF2B5EF4-FFF2-40B4-BE49-F238E27FC236}">
                <a16:creationId xmlns:a16="http://schemas.microsoft.com/office/drawing/2014/main" xmlns="" id="{117ABEE7-334E-4FEA-A6D8-89BEF2ED61D5}"/>
              </a:ext>
            </a:extLst>
          </p:cNvPr>
          <p:cNvGrpSpPr/>
          <p:nvPr/>
        </p:nvGrpSpPr>
        <p:grpSpPr>
          <a:xfrm>
            <a:off x="2645017" y="2454436"/>
            <a:ext cx="798668" cy="798668"/>
            <a:chOff x="4699693" y="2050988"/>
            <a:chExt cx="1116000" cy="1116000"/>
          </a:xfrm>
        </p:grpSpPr>
        <p:sp>
          <p:nvSpPr>
            <p:cNvPr id="17" name="Elipsa 13"/>
            <p:cNvSpPr/>
            <p:nvPr/>
          </p:nvSpPr>
          <p:spPr>
            <a:xfrm>
              <a:off x="4699693" y="2050988"/>
              <a:ext cx="1116000" cy="1116000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6356" y="2236211"/>
              <a:ext cx="781932" cy="781932"/>
            </a:xfrm>
            <a:prstGeom prst="rect">
              <a:avLst/>
            </a:prstGeom>
          </p:spPr>
        </p:pic>
      </p:grpSp>
      <p:sp>
        <p:nvSpPr>
          <p:cNvPr id="53" name="Prostokąt: zaokrąglone rogi 52">
            <a:extLst>
              <a:ext uri="{FF2B5EF4-FFF2-40B4-BE49-F238E27FC236}">
                <a16:creationId xmlns:a16="http://schemas.microsoft.com/office/drawing/2014/main" xmlns="" id="{0657942C-CBA9-4083-A02F-0010847D0206}"/>
              </a:ext>
            </a:extLst>
          </p:cNvPr>
          <p:cNvSpPr/>
          <p:nvPr/>
        </p:nvSpPr>
        <p:spPr>
          <a:xfrm>
            <a:off x="1915566" y="5331524"/>
            <a:ext cx="2232248" cy="648072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cap="all" dirty="0"/>
              <a:t>Wszystkie moduły </a:t>
            </a:r>
          </a:p>
        </p:txBody>
      </p:sp>
      <p:cxnSp>
        <p:nvCxnSpPr>
          <p:cNvPr id="54" name="Łącznik prosty 53">
            <a:extLst>
              <a:ext uri="{FF2B5EF4-FFF2-40B4-BE49-F238E27FC236}">
                <a16:creationId xmlns:a16="http://schemas.microsoft.com/office/drawing/2014/main" xmlns="" id="{25A40072-786C-44C3-81A9-2473E67A95D7}"/>
              </a:ext>
            </a:extLst>
          </p:cNvPr>
          <p:cNvCxnSpPr>
            <a:cxnSpLocks/>
            <a:stCxn id="53" idx="0"/>
            <a:endCxn id="21" idx="4"/>
          </p:cNvCxnSpPr>
          <p:nvPr/>
        </p:nvCxnSpPr>
        <p:spPr>
          <a:xfrm flipH="1" flipV="1">
            <a:off x="3030988" y="4814289"/>
            <a:ext cx="702" cy="517235"/>
          </a:xfrm>
          <a:prstGeom prst="line">
            <a:avLst/>
          </a:prstGeom>
          <a:ln w="38100" cap="rnd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rostokąt 56">
            <a:extLst>
              <a:ext uri="{FF2B5EF4-FFF2-40B4-BE49-F238E27FC236}">
                <a16:creationId xmlns:a16="http://schemas.microsoft.com/office/drawing/2014/main" xmlns="" id="{E476DBB2-598B-4C24-ABC1-05C74C69BF35}"/>
              </a:ext>
            </a:extLst>
          </p:cNvPr>
          <p:cNvSpPr/>
          <p:nvPr/>
        </p:nvSpPr>
        <p:spPr>
          <a:xfrm>
            <a:off x="2408685" y="3382764"/>
            <a:ext cx="3281650" cy="1844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8" name="Prostokąt 57">
            <a:extLst>
              <a:ext uri="{FF2B5EF4-FFF2-40B4-BE49-F238E27FC236}">
                <a16:creationId xmlns:a16="http://schemas.microsoft.com/office/drawing/2014/main" xmlns="" id="{A0A808E1-AA6E-4AC1-A781-E266DB230F2C}"/>
              </a:ext>
            </a:extLst>
          </p:cNvPr>
          <p:cNvSpPr/>
          <p:nvPr/>
        </p:nvSpPr>
        <p:spPr>
          <a:xfrm>
            <a:off x="2385999" y="3681838"/>
            <a:ext cx="3304336" cy="209638"/>
          </a:xfrm>
          <a:prstGeom prst="rect">
            <a:avLst/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xmlns="" id="{8B1BCBAD-08A4-437C-B779-814587AA7FAA}"/>
              </a:ext>
            </a:extLst>
          </p:cNvPr>
          <p:cNvGrpSpPr/>
          <p:nvPr/>
        </p:nvGrpSpPr>
        <p:grpSpPr>
          <a:xfrm>
            <a:off x="5313378" y="2858389"/>
            <a:ext cx="1512168" cy="1512168"/>
            <a:chOff x="5591944" y="601271"/>
            <a:chExt cx="1512168" cy="1512168"/>
          </a:xfrm>
        </p:grpSpPr>
        <p:sp>
          <p:nvSpPr>
            <p:cNvPr id="22" name="Elipsa 18">
              <a:extLst>
                <a:ext uri="{FF2B5EF4-FFF2-40B4-BE49-F238E27FC236}">
                  <a16:creationId xmlns:a16="http://schemas.microsoft.com/office/drawing/2014/main" xmlns="" id="{11A1A485-9FD5-42A6-8527-86E95AF83574}"/>
                </a:ext>
              </a:extLst>
            </p:cNvPr>
            <p:cNvSpPr/>
            <p:nvPr/>
          </p:nvSpPr>
          <p:spPr>
            <a:xfrm>
              <a:off x="5591944" y="601271"/>
              <a:ext cx="1512168" cy="1512168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pl-PL" b="1" dirty="0"/>
                <a:t>2.0</a:t>
              </a:r>
            </a:p>
          </p:txBody>
        </p:sp>
        <p:pic>
          <p:nvPicPr>
            <p:cNvPr id="23" name="Obraz 22">
              <a:extLst>
                <a:ext uri="{FF2B5EF4-FFF2-40B4-BE49-F238E27FC236}">
                  <a16:creationId xmlns:a16="http://schemas.microsoft.com/office/drawing/2014/main" xmlns="" id="{5C0E4171-FC67-43CF-BA36-40534AB99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0123" y="1195193"/>
              <a:ext cx="895809" cy="217722"/>
            </a:xfrm>
            <a:prstGeom prst="rect">
              <a:avLst/>
            </a:prstGeom>
            <a:solidFill>
              <a:srgbClr val="4D4D4D"/>
            </a:solidFill>
          </p:spPr>
        </p:pic>
      </p:grpSp>
      <p:pic>
        <p:nvPicPr>
          <p:cNvPr id="8" name="Obraz 7">
            <a:extLst>
              <a:ext uri="{FF2B5EF4-FFF2-40B4-BE49-F238E27FC236}">
                <a16:creationId xmlns:a16="http://schemas.microsoft.com/office/drawing/2014/main" xmlns="" id="{2E6982D1-CED0-4289-B10A-B06D4DBCE6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5263" y="2872023"/>
            <a:ext cx="1413288" cy="1413288"/>
          </a:xfrm>
          <a:prstGeom prst="rect">
            <a:avLst/>
          </a:prstGeom>
        </p:spPr>
      </p:pic>
      <p:sp>
        <p:nvSpPr>
          <p:cNvPr id="37" name="Prostokąt: zaokrąglone rogi 36">
            <a:extLst>
              <a:ext uri="{FF2B5EF4-FFF2-40B4-BE49-F238E27FC236}">
                <a16:creationId xmlns:a16="http://schemas.microsoft.com/office/drawing/2014/main" xmlns="" id="{0EF33B65-DCCC-494B-8297-18A95E364678}"/>
              </a:ext>
            </a:extLst>
          </p:cNvPr>
          <p:cNvSpPr/>
          <p:nvPr/>
        </p:nvSpPr>
        <p:spPr>
          <a:xfrm>
            <a:off x="7295601" y="4184619"/>
            <a:ext cx="3730821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Katalog usług</a:t>
            </a:r>
          </a:p>
        </p:txBody>
      </p:sp>
      <p:sp>
        <p:nvSpPr>
          <p:cNvPr id="41" name="Prostokąt: zaokrąglone rogi 40">
            <a:extLst>
              <a:ext uri="{FF2B5EF4-FFF2-40B4-BE49-F238E27FC236}">
                <a16:creationId xmlns:a16="http://schemas.microsoft.com/office/drawing/2014/main" xmlns="" id="{9F14F8CA-C8A9-4904-8448-2A6ABB95C80B}"/>
              </a:ext>
            </a:extLst>
          </p:cNvPr>
          <p:cNvSpPr/>
          <p:nvPr/>
        </p:nvSpPr>
        <p:spPr>
          <a:xfrm>
            <a:off x="7296965" y="4790670"/>
            <a:ext cx="3730821" cy="1278178"/>
          </a:xfrm>
          <a:prstGeom prst="roundRect">
            <a:avLst>
              <a:gd name="adj" fmla="val 25526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Udostępniany i rozwijany dzięki projektowi ZSUN – etap II w ramach zadania Usługa zdalnej sprawozdawczości</a:t>
            </a:r>
          </a:p>
        </p:txBody>
      </p:sp>
    </p:spTree>
    <p:extLst>
      <p:ext uri="{BB962C8B-B14F-4D97-AF65-F5344CB8AC3E}">
        <p14:creationId xmlns:p14="http://schemas.microsoft.com/office/powerpoint/2010/main" val="3210952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50"/>
                            </p:stCondLst>
                            <p:childTnLst>
                              <p:par>
                                <p:cTn id="7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6" grpId="0" animBg="1"/>
      <p:bldP spid="16" grpId="1" animBg="1"/>
      <p:bldP spid="40" grpId="0" animBg="1"/>
      <p:bldP spid="40" grpId="1" animBg="1"/>
      <p:bldP spid="53" grpId="0" animBg="1"/>
      <p:bldP spid="57" grpId="0" animBg="1"/>
      <p:bldP spid="57" grpId="1" animBg="1"/>
      <p:bldP spid="58" grpId="0" animBg="1"/>
      <p:bldP spid="37" grpId="0" animBg="1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rostokąt 35"/>
          <p:cNvSpPr/>
          <p:nvPr/>
        </p:nvSpPr>
        <p:spPr>
          <a:xfrm>
            <a:off x="13347742" y="11299262"/>
            <a:ext cx="3392828" cy="45719"/>
          </a:xfrm>
          <a:custGeom>
            <a:avLst/>
            <a:gdLst>
              <a:gd name="connsiteX0" fmla="*/ 0 w 12192000"/>
              <a:gd name="connsiteY0" fmla="*/ 0 h 764704"/>
              <a:gd name="connsiteX1" fmla="*/ 12192000 w 12192000"/>
              <a:gd name="connsiteY1" fmla="*/ 0 h 764704"/>
              <a:gd name="connsiteX2" fmla="*/ 12192000 w 12192000"/>
              <a:gd name="connsiteY2" fmla="*/ 764704 h 764704"/>
              <a:gd name="connsiteX3" fmla="*/ 0 w 12192000"/>
              <a:gd name="connsiteY3" fmla="*/ 764704 h 764704"/>
              <a:gd name="connsiteX4" fmla="*/ 0 w 12192000"/>
              <a:gd name="connsiteY4" fmla="*/ 0 h 764704"/>
              <a:gd name="connsiteX0" fmla="*/ 0 w 12211050"/>
              <a:gd name="connsiteY0" fmla="*/ 752475 h 764704"/>
              <a:gd name="connsiteX1" fmla="*/ 12211050 w 12211050"/>
              <a:gd name="connsiteY1" fmla="*/ 0 h 764704"/>
              <a:gd name="connsiteX2" fmla="*/ 12211050 w 12211050"/>
              <a:gd name="connsiteY2" fmla="*/ 764704 h 764704"/>
              <a:gd name="connsiteX3" fmla="*/ 19050 w 12211050"/>
              <a:gd name="connsiteY3" fmla="*/ 764704 h 764704"/>
              <a:gd name="connsiteX4" fmla="*/ 0 w 12211050"/>
              <a:gd name="connsiteY4" fmla="*/ 752475 h 764704"/>
              <a:gd name="connsiteX0" fmla="*/ 0 w 12220575"/>
              <a:gd name="connsiteY0" fmla="*/ 1295400 h 1307629"/>
              <a:gd name="connsiteX1" fmla="*/ 12220575 w 12220575"/>
              <a:gd name="connsiteY1" fmla="*/ 0 h 1307629"/>
              <a:gd name="connsiteX2" fmla="*/ 12211050 w 12220575"/>
              <a:gd name="connsiteY2" fmla="*/ 1307629 h 1307629"/>
              <a:gd name="connsiteX3" fmla="*/ 19050 w 12220575"/>
              <a:gd name="connsiteY3" fmla="*/ 1307629 h 1307629"/>
              <a:gd name="connsiteX4" fmla="*/ 0 w 12220575"/>
              <a:gd name="connsiteY4" fmla="*/ 1295400 h 130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0575" h="1307629">
                <a:moveTo>
                  <a:pt x="0" y="1295400"/>
                </a:moveTo>
                <a:lnTo>
                  <a:pt x="12220575" y="0"/>
                </a:lnTo>
                <a:lnTo>
                  <a:pt x="12211050" y="1307629"/>
                </a:lnTo>
                <a:lnTo>
                  <a:pt x="19050" y="1307629"/>
                </a:lnTo>
                <a:lnTo>
                  <a:pt x="0" y="129540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258" y="280516"/>
            <a:ext cx="612000" cy="612000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482474" y="215983"/>
            <a:ext cx="11064608" cy="828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Konsultacje</a:t>
            </a:r>
          </a:p>
        </p:txBody>
      </p:sp>
      <p:sp>
        <p:nvSpPr>
          <p:cNvPr id="37" name="Prostokąt: zaokrąglone rogi 36">
            <a:extLst>
              <a:ext uri="{FF2B5EF4-FFF2-40B4-BE49-F238E27FC236}">
                <a16:creationId xmlns:a16="http://schemas.microsoft.com/office/drawing/2014/main" xmlns="" id="{0EF33B65-DCCC-494B-8297-18A95E364678}"/>
              </a:ext>
            </a:extLst>
          </p:cNvPr>
          <p:cNvSpPr/>
          <p:nvPr/>
        </p:nvSpPr>
        <p:spPr>
          <a:xfrm>
            <a:off x="1127448" y="1412776"/>
            <a:ext cx="3730821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Spotkania</a:t>
            </a:r>
          </a:p>
        </p:txBody>
      </p:sp>
      <p:sp>
        <p:nvSpPr>
          <p:cNvPr id="41" name="Prostokąt: zaokrąglone rogi 40">
            <a:extLst>
              <a:ext uri="{FF2B5EF4-FFF2-40B4-BE49-F238E27FC236}">
                <a16:creationId xmlns:a16="http://schemas.microsoft.com/office/drawing/2014/main" xmlns="" id="{9F14F8CA-C8A9-4904-8448-2A6ABB95C80B}"/>
              </a:ext>
            </a:extLst>
          </p:cNvPr>
          <p:cNvSpPr/>
          <p:nvPr/>
        </p:nvSpPr>
        <p:spPr>
          <a:xfrm>
            <a:off x="1128812" y="1899675"/>
            <a:ext cx="3730821" cy="1512170"/>
          </a:xfrm>
          <a:prstGeom prst="roundRect">
            <a:avLst>
              <a:gd name="adj" fmla="val 24966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W okresie czerwiec-wrzesień prowadzone są konsultacje specyfikacji masowych interfejsów oraz specyfikacji udostępnionych przez OPI PIB</a:t>
            </a:r>
          </a:p>
        </p:txBody>
      </p:sp>
      <p:sp>
        <p:nvSpPr>
          <p:cNvPr id="42" name="Prostokąt: zaokrąglone rogi 41">
            <a:extLst>
              <a:ext uri="{FF2B5EF4-FFF2-40B4-BE49-F238E27FC236}">
                <a16:creationId xmlns:a16="http://schemas.microsoft.com/office/drawing/2014/main" xmlns="" id="{DD9DABB2-53DE-4E4A-8DF5-65D90803FD32}"/>
              </a:ext>
            </a:extLst>
          </p:cNvPr>
          <p:cNvSpPr/>
          <p:nvPr/>
        </p:nvSpPr>
        <p:spPr>
          <a:xfrm>
            <a:off x="923655" y="4772916"/>
            <a:ext cx="4464496" cy="2033142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Na początku października opublikowane zostaną ostateczne wersje schematów XSD w zakresie Studentów, Doktorantów, Pracowników, Publikacji, Osób ubiegających się o stopień, Osiągnięć artystycznych</a:t>
            </a:r>
          </a:p>
        </p:txBody>
      </p:sp>
      <p:sp>
        <p:nvSpPr>
          <p:cNvPr id="43" name="Prostokąt: zaokrąglone rogi 42">
            <a:extLst>
              <a:ext uri="{FF2B5EF4-FFF2-40B4-BE49-F238E27FC236}">
                <a16:creationId xmlns:a16="http://schemas.microsoft.com/office/drawing/2014/main" xmlns="" id="{5EB1F59C-587D-4685-84CD-3257EE5BCF8B}"/>
              </a:ext>
            </a:extLst>
          </p:cNvPr>
          <p:cNvSpPr/>
          <p:nvPr/>
        </p:nvSpPr>
        <p:spPr>
          <a:xfrm>
            <a:off x="1222325" y="4322587"/>
            <a:ext cx="3716940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Wersje schematów XSD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xmlns="" id="{57F1FE19-E4D4-417F-90DD-573BF61D93FB}"/>
              </a:ext>
            </a:extLst>
          </p:cNvPr>
          <p:cNvSpPr/>
          <p:nvPr/>
        </p:nvSpPr>
        <p:spPr>
          <a:xfrm>
            <a:off x="326146" y="3491590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https://polon.nauka.gov.pl/help/doku.php/import/konsultacje/start</a:t>
            </a:r>
            <a:endParaRPr lang="pl-PL" b="1" dirty="0">
              <a:solidFill>
                <a:srgbClr val="3B3B6B"/>
              </a:solidFill>
            </a:endParaRPr>
          </a:p>
        </p:txBody>
      </p:sp>
      <p:sp>
        <p:nvSpPr>
          <p:cNvPr id="55" name="Prostokąt: zaokrąglone rogi 54">
            <a:extLst>
              <a:ext uri="{FF2B5EF4-FFF2-40B4-BE49-F238E27FC236}">
                <a16:creationId xmlns:a16="http://schemas.microsoft.com/office/drawing/2014/main" xmlns="" id="{E0499178-FA21-4B0A-A6BF-3F6F7F1CBD2B}"/>
              </a:ext>
            </a:extLst>
          </p:cNvPr>
          <p:cNvSpPr/>
          <p:nvPr/>
        </p:nvSpPr>
        <p:spPr>
          <a:xfrm>
            <a:off x="7032104" y="3566502"/>
            <a:ext cx="3730821" cy="1512169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altLang="ko-KR" sz="1800" dirty="0">
                <a:solidFill>
                  <a:schemeClr val="tx1"/>
                </a:solidFill>
              </a:rPr>
              <a:t>Spotkania będą </a:t>
            </a:r>
            <a:r>
              <a:rPr lang="pl-PL" sz="1800" dirty="0">
                <a:solidFill>
                  <a:schemeClr val="tx1"/>
                </a:solidFill>
              </a:rPr>
              <a:t>kontynuowane również po zakończeniu konsultacji jako forma przygotowania do pracy z aplikacją</a:t>
            </a:r>
          </a:p>
          <a:p>
            <a:endParaRPr lang="pl-PL" altLang="ko-KR" sz="1800" dirty="0">
              <a:solidFill>
                <a:schemeClr val="tx1"/>
              </a:solidFill>
            </a:endParaRP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xmlns="" id="{675B760C-F94E-44C0-BC64-7CE1F340714B}"/>
              </a:ext>
            </a:extLst>
          </p:cNvPr>
          <p:cNvCxnSpPr>
            <a:cxnSpLocks/>
            <a:stCxn id="41" idx="3"/>
            <a:endCxn id="55" idx="1"/>
          </p:cNvCxnSpPr>
          <p:nvPr/>
        </p:nvCxnSpPr>
        <p:spPr>
          <a:xfrm>
            <a:off x="4859633" y="2655760"/>
            <a:ext cx="2172471" cy="1666827"/>
          </a:xfrm>
          <a:prstGeom prst="line">
            <a:avLst/>
          </a:prstGeom>
          <a:ln w="28575">
            <a:solidFill>
              <a:srgbClr val="3B3B6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>
            <a:extLst>
              <a:ext uri="{FF2B5EF4-FFF2-40B4-BE49-F238E27FC236}">
                <a16:creationId xmlns:a16="http://schemas.microsoft.com/office/drawing/2014/main" xmlns="" id="{7E76AA54-F58D-4791-BD59-A874B0530C14}"/>
              </a:ext>
            </a:extLst>
          </p:cNvPr>
          <p:cNvCxnSpPr>
            <a:cxnSpLocks/>
            <a:stCxn id="55" idx="1"/>
            <a:endCxn id="42" idx="3"/>
          </p:cNvCxnSpPr>
          <p:nvPr/>
        </p:nvCxnSpPr>
        <p:spPr>
          <a:xfrm flipH="1">
            <a:off x="5388151" y="4322587"/>
            <a:ext cx="1643953" cy="1466900"/>
          </a:xfrm>
          <a:prstGeom prst="line">
            <a:avLst/>
          </a:prstGeom>
          <a:ln w="28575">
            <a:solidFill>
              <a:srgbClr val="3B3B6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4222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1" grpId="0" animBg="1"/>
      <p:bldP spid="42" grpId="0" animBg="1"/>
      <p:bldP spid="43" grpId="0" animBg="1"/>
      <p:bldP spid="6" grpId="0"/>
      <p:bldP spid="5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rostokąt 35"/>
          <p:cNvSpPr/>
          <p:nvPr/>
        </p:nvSpPr>
        <p:spPr>
          <a:xfrm>
            <a:off x="13347742" y="11299262"/>
            <a:ext cx="3392828" cy="45719"/>
          </a:xfrm>
          <a:custGeom>
            <a:avLst/>
            <a:gdLst>
              <a:gd name="connsiteX0" fmla="*/ 0 w 12192000"/>
              <a:gd name="connsiteY0" fmla="*/ 0 h 764704"/>
              <a:gd name="connsiteX1" fmla="*/ 12192000 w 12192000"/>
              <a:gd name="connsiteY1" fmla="*/ 0 h 764704"/>
              <a:gd name="connsiteX2" fmla="*/ 12192000 w 12192000"/>
              <a:gd name="connsiteY2" fmla="*/ 764704 h 764704"/>
              <a:gd name="connsiteX3" fmla="*/ 0 w 12192000"/>
              <a:gd name="connsiteY3" fmla="*/ 764704 h 764704"/>
              <a:gd name="connsiteX4" fmla="*/ 0 w 12192000"/>
              <a:gd name="connsiteY4" fmla="*/ 0 h 764704"/>
              <a:gd name="connsiteX0" fmla="*/ 0 w 12211050"/>
              <a:gd name="connsiteY0" fmla="*/ 752475 h 764704"/>
              <a:gd name="connsiteX1" fmla="*/ 12211050 w 12211050"/>
              <a:gd name="connsiteY1" fmla="*/ 0 h 764704"/>
              <a:gd name="connsiteX2" fmla="*/ 12211050 w 12211050"/>
              <a:gd name="connsiteY2" fmla="*/ 764704 h 764704"/>
              <a:gd name="connsiteX3" fmla="*/ 19050 w 12211050"/>
              <a:gd name="connsiteY3" fmla="*/ 764704 h 764704"/>
              <a:gd name="connsiteX4" fmla="*/ 0 w 12211050"/>
              <a:gd name="connsiteY4" fmla="*/ 752475 h 764704"/>
              <a:gd name="connsiteX0" fmla="*/ 0 w 12220575"/>
              <a:gd name="connsiteY0" fmla="*/ 1295400 h 1307629"/>
              <a:gd name="connsiteX1" fmla="*/ 12220575 w 12220575"/>
              <a:gd name="connsiteY1" fmla="*/ 0 h 1307629"/>
              <a:gd name="connsiteX2" fmla="*/ 12211050 w 12220575"/>
              <a:gd name="connsiteY2" fmla="*/ 1307629 h 1307629"/>
              <a:gd name="connsiteX3" fmla="*/ 19050 w 12220575"/>
              <a:gd name="connsiteY3" fmla="*/ 1307629 h 1307629"/>
              <a:gd name="connsiteX4" fmla="*/ 0 w 12220575"/>
              <a:gd name="connsiteY4" fmla="*/ 1295400 h 130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0575" h="1307629">
                <a:moveTo>
                  <a:pt x="0" y="1295400"/>
                </a:moveTo>
                <a:lnTo>
                  <a:pt x="12220575" y="0"/>
                </a:lnTo>
                <a:lnTo>
                  <a:pt x="12211050" y="1307629"/>
                </a:lnTo>
                <a:lnTo>
                  <a:pt x="19050" y="1307629"/>
                </a:lnTo>
                <a:lnTo>
                  <a:pt x="0" y="129540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258" y="280516"/>
            <a:ext cx="612000" cy="612000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482474" y="215983"/>
            <a:ext cx="11064608" cy="828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Wnioski</a:t>
            </a:r>
          </a:p>
        </p:txBody>
      </p:sp>
      <p:grpSp>
        <p:nvGrpSpPr>
          <p:cNvPr id="44" name="Grupa 43">
            <a:extLst>
              <a:ext uri="{FF2B5EF4-FFF2-40B4-BE49-F238E27FC236}">
                <a16:creationId xmlns:a16="http://schemas.microsoft.com/office/drawing/2014/main" xmlns="" id="{D0F45361-938A-4827-850F-1A1F6EC68391}"/>
              </a:ext>
            </a:extLst>
          </p:cNvPr>
          <p:cNvGrpSpPr/>
          <p:nvPr/>
        </p:nvGrpSpPr>
        <p:grpSpPr>
          <a:xfrm>
            <a:off x="6672064" y="614761"/>
            <a:ext cx="1640059" cy="1632084"/>
            <a:chOff x="4698548" y="3874035"/>
            <a:chExt cx="1116000" cy="1116000"/>
          </a:xfrm>
          <a:solidFill>
            <a:srgbClr val="3B3B6B"/>
          </a:solidFill>
        </p:grpSpPr>
        <p:sp>
          <p:nvSpPr>
            <p:cNvPr id="47" name="Elipsa 13">
              <a:extLst>
                <a:ext uri="{FF2B5EF4-FFF2-40B4-BE49-F238E27FC236}">
                  <a16:creationId xmlns:a16="http://schemas.microsoft.com/office/drawing/2014/main" xmlns="" id="{7E3AFAB4-ACEA-4B4E-BA47-419E04F359EF}"/>
                </a:ext>
              </a:extLst>
            </p:cNvPr>
            <p:cNvSpPr/>
            <p:nvPr/>
          </p:nvSpPr>
          <p:spPr>
            <a:xfrm>
              <a:off x="4698548" y="3874035"/>
              <a:ext cx="1116000" cy="1116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pic>
          <p:nvPicPr>
            <p:cNvPr id="48" name="Obraz 47">
              <a:extLst>
                <a:ext uri="{FF2B5EF4-FFF2-40B4-BE49-F238E27FC236}">
                  <a16:creationId xmlns:a16="http://schemas.microsoft.com/office/drawing/2014/main" xmlns="" id="{D99B8C3E-1E09-4773-B50E-AD7A552FD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1864" y="4038404"/>
              <a:ext cx="784496" cy="784496"/>
            </a:xfrm>
            <a:prstGeom prst="rect">
              <a:avLst/>
            </a:prstGeom>
            <a:grpFill/>
          </p:spPr>
        </p:pic>
      </p:grpSp>
      <p:sp>
        <p:nvSpPr>
          <p:cNvPr id="14" name="Prostokąt 13">
            <a:extLst>
              <a:ext uri="{FF2B5EF4-FFF2-40B4-BE49-F238E27FC236}">
                <a16:creationId xmlns:a16="http://schemas.microsoft.com/office/drawing/2014/main" xmlns="" id="{FD967AB7-1796-41E6-8638-503AC8939893}"/>
              </a:ext>
            </a:extLst>
          </p:cNvPr>
          <p:cNvSpPr/>
          <p:nvPr/>
        </p:nvSpPr>
        <p:spPr>
          <a:xfrm>
            <a:off x="6672064" y="2561182"/>
            <a:ext cx="4608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609585">
              <a:buFont typeface="Wingdings" panose="05000000000000000000" pitchFamily="2" charset="2"/>
              <a:buChar char="ü"/>
              <a:defRPr/>
            </a:pPr>
            <a:r>
              <a:rPr lang="pl-PL" sz="1800" b="1" dirty="0">
                <a:solidFill>
                  <a:srgbClr val="3B3B6B"/>
                </a:solidFill>
              </a:rPr>
              <a:t>Masowa sprawozdawczość</a:t>
            </a:r>
          </a:p>
          <a:p>
            <a:pPr marL="342900" lvl="0" indent="-342900" defTabSz="609585">
              <a:buFont typeface="Wingdings" panose="05000000000000000000" pitchFamily="2" charset="2"/>
              <a:buChar char="ü"/>
              <a:defRPr/>
            </a:pPr>
            <a:r>
              <a:rPr lang="pl-PL" sz="1800" b="1" dirty="0">
                <a:solidFill>
                  <a:srgbClr val="3B3B6B"/>
                </a:solidFill>
              </a:rPr>
              <a:t>Inwestycja w API REST i integrację maszynowa</a:t>
            </a:r>
          </a:p>
          <a:p>
            <a:pPr marL="342900" lvl="0" indent="-342900" defTabSz="609585">
              <a:buFont typeface="Wingdings" panose="05000000000000000000" pitchFamily="2" charset="2"/>
              <a:buChar char="ü"/>
              <a:defRPr/>
            </a:pPr>
            <a:r>
              <a:rPr lang="pl-PL" sz="1800" b="1" dirty="0">
                <a:solidFill>
                  <a:srgbClr val="3B3B6B"/>
                </a:solidFill>
              </a:rPr>
              <a:t>Każdy nowy moduł udostępnia usługi do maszynowego zasilania danych</a:t>
            </a:r>
          </a:p>
          <a:p>
            <a:pPr marL="342900" lvl="0" indent="-342900" defTabSz="609585">
              <a:buFont typeface="Wingdings" panose="05000000000000000000" pitchFamily="2" charset="2"/>
              <a:buChar char="ü"/>
              <a:defRPr/>
            </a:pPr>
            <a:r>
              <a:rPr lang="pl-PL" sz="1800" b="1" dirty="0">
                <a:solidFill>
                  <a:srgbClr val="3B3B6B"/>
                </a:solidFill>
              </a:rPr>
              <a:t>Minimalizacja roli interfejsu użytkownika</a:t>
            </a:r>
          </a:p>
          <a:p>
            <a:pPr marL="342900" lvl="0" indent="-342900" defTabSz="609585">
              <a:buFont typeface="Wingdings" panose="05000000000000000000" pitchFamily="2" charset="2"/>
              <a:buChar char="ü"/>
              <a:defRPr/>
            </a:pPr>
            <a:r>
              <a:rPr lang="pl-PL" sz="1800" b="1" dirty="0">
                <a:solidFill>
                  <a:srgbClr val="3B3B6B"/>
                </a:solidFill>
              </a:rPr>
              <a:t>„Integrator"/„Interfejs do POL-on"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xmlns="" id="{54725D1D-830C-4F8B-8F49-12CFCDDA54C1}"/>
              </a:ext>
            </a:extLst>
          </p:cNvPr>
          <p:cNvSpPr/>
          <p:nvPr/>
        </p:nvSpPr>
        <p:spPr>
          <a:xfrm>
            <a:off x="8472264" y="1646007"/>
            <a:ext cx="2061462" cy="62103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KORZYŚCI</a:t>
            </a: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xmlns="" id="{D6A12FE3-43CA-44EB-9101-75451424FA99}"/>
              </a:ext>
            </a:extLst>
          </p:cNvPr>
          <p:cNvSpPr/>
          <p:nvPr/>
        </p:nvSpPr>
        <p:spPr>
          <a:xfrm>
            <a:off x="482474" y="1648287"/>
            <a:ext cx="46085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609585"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solidFill>
                  <a:schemeClr val="bg1"/>
                </a:solidFill>
              </a:rPr>
              <a:t>Do 3 lat przejście na integracje </a:t>
            </a:r>
            <a:r>
              <a:rPr lang="pl-PL" sz="1800" b="1" dirty="0" err="1">
                <a:solidFill>
                  <a:schemeClr val="bg1"/>
                </a:solidFill>
              </a:rPr>
              <a:t>wylacznie</a:t>
            </a:r>
            <a:r>
              <a:rPr lang="pl-PL" sz="1800" b="1" dirty="0">
                <a:solidFill>
                  <a:schemeClr val="bg1"/>
                </a:solidFill>
              </a:rPr>
              <a:t> po interfejsach sieciowych (API)</a:t>
            </a:r>
          </a:p>
          <a:p>
            <a:pPr marL="285750" indent="-285750" defTabSz="609585"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solidFill>
                  <a:schemeClr val="bg1"/>
                </a:solidFill>
              </a:rPr>
              <a:t>Rezygnujemy z operacji usuwania w nowym schemacie XSD</a:t>
            </a:r>
          </a:p>
          <a:p>
            <a:pPr marL="285750" indent="-285750" defTabSz="609585"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solidFill>
                  <a:schemeClr val="bg1"/>
                </a:solidFill>
              </a:rPr>
              <a:t>Dotychczasowi doktoranci bez zmian</a:t>
            </a:r>
          </a:p>
          <a:p>
            <a:pPr marL="285750" indent="-285750" defTabSz="609585"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solidFill>
                  <a:schemeClr val="bg1"/>
                </a:solidFill>
              </a:rPr>
              <a:t>Odejście od modelu wysyłania całej bazy danych w pliku na rzecz przyrostów (co wynika z prawa</a:t>
            </a:r>
          </a:p>
          <a:p>
            <a:pPr marL="285750" indent="-285750" defTabSz="609585"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solidFill>
                  <a:schemeClr val="bg1"/>
                </a:solidFill>
              </a:rPr>
              <a:t>Część propozycji bardziej atomowych usług opartych na deklaracji operacji oraz kluczach została odrzucona na etapie konsultacji</a:t>
            </a:r>
          </a:p>
          <a:p>
            <a:pPr marL="285750" indent="-285750" defTabSz="609585"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solidFill>
                  <a:schemeClr val="bg1"/>
                </a:solidFill>
              </a:rPr>
              <a:t>Wprowadzenie identyfikacji obiektów na podstawie kluczy lokalnych wprowadzanych przez uczelnie</a:t>
            </a:r>
          </a:p>
          <a:p>
            <a:pPr marL="285750" indent="-285750" defTabSz="609585">
              <a:buFont typeface="Arial" panose="020B0604020202020204" pitchFamily="34" charset="0"/>
              <a:buChar char="•"/>
              <a:defRPr/>
            </a:pPr>
            <a:endParaRPr lang="pl-PL" sz="1800" b="1" dirty="0">
              <a:solidFill>
                <a:schemeClr val="bg1"/>
              </a:solidFill>
            </a:endParaRPr>
          </a:p>
          <a:p>
            <a:pPr lvl="0" defTabSz="609585">
              <a:defRPr/>
            </a:pPr>
            <a:endParaRPr lang="pl-PL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974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rostokąt 35"/>
          <p:cNvSpPr/>
          <p:nvPr/>
        </p:nvSpPr>
        <p:spPr>
          <a:xfrm>
            <a:off x="13347742" y="11299262"/>
            <a:ext cx="3392828" cy="45719"/>
          </a:xfrm>
          <a:custGeom>
            <a:avLst/>
            <a:gdLst>
              <a:gd name="connsiteX0" fmla="*/ 0 w 12192000"/>
              <a:gd name="connsiteY0" fmla="*/ 0 h 764704"/>
              <a:gd name="connsiteX1" fmla="*/ 12192000 w 12192000"/>
              <a:gd name="connsiteY1" fmla="*/ 0 h 764704"/>
              <a:gd name="connsiteX2" fmla="*/ 12192000 w 12192000"/>
              <a:gd name="connsiteY2" fmla="*/ 764704 h 764704"/>
              <a:gd name="connsiteX3" fmla="*/ 0 w 12192000"/>
              <a:gd name="connsiteY3" fmla="*/ 764704 h 764704"/>
              <a:gd name="connsiteX4" fmla="*/ 0 w 12192000"/>
              <a:gd name="connsiteY4" fmla="*/ 0 h 764704"/>
              <a:gd name="connsiteX0" fmla="*/ 0 w 12211050"/>
              <a:gd name="connsiteY0" fmla="*/ 752475 h 764704"/>
              <a:gd name="connsiteX1" fmla="*/ 12211050 w 12211050"/>
              <a:gd name="connsiteY1" fmla="*/ 0 h 764704"/>
              <a:gd name="connsiteX2" fmla="*/ 12211050 w 12211050"/>
              <a:gd name="connsiteY2" fmla="*/ 764704 h 764704"/>
              <a:gd name="connsiteX3" fmla="*/ 19050 w 12211050"/>
              <a:gd name="connsiteY3" fmla="*/ 764704 h 764704"/>
              <a:gd name="connsiteX4" fmla="*/ 0 w 12211050"/>
              <a:gd name="connsiteY4" fmla="*/ 752475 h 764704"/>
              <a:gd name="connsiteX0" fmla="*/ 0 w 12220575"/>
              <a:gd name="connsiteY0" fmla="*/ 1295400 h 1307629"/>
              <a:gd name="connsiteX1" fmla="*/ 12220575 w 12220575"/>
              <a:gd name="connsiteY1" fmla="*/ 0 h 1307629"/>
              <a:gd name="connsiteX2" fmla="*/ 12211050 w 12220575"/>
              <a:gd name="connsiteY2" fmla="*/ 1307629 h 1307629"/>
              <a:gd name="connsiteX3" fmla="*/ 19050 w 12220575"/>
              <a:gd name="connsiteY3" fmla="*/ 1307629 h 1307629"/>
              <a:gd name="connsiteX4" fmla="*/ 0 w 12220575"/>
              <a:gd name="connsiteY4" fmla="*/ 1295400 h 1307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0575" h="1307629">
                <a:moveTo>
                  <a:pt x="0" y="1295400"/>
                </a:moveTo>
                <a:lnTo>
                  <a:pt x="12220575" y="0"/>
                </a:lnTo>
                <a:lnTo>
                  <a:pt x="12211050" y="1307629"/>
                </a:lnTo>
                <a:lnTo>
                  <a:pt x="19050" y="1307629"/>
                </a:lnTo>
                <a:lnTo>
                  <a:pt x="0" y="129540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258" y="280516"/>
            <a:ext cx="612000" cy="612000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482474" y="215983"/>
            <a:ext cx="11064608" cy="828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Harmonogram wdrażania importu masowego studentów</a:t>
            </a:r>
          </a:p>
        </p:txBody>
      </p:sp>
      <p:sp>
        <p:nvSpPr>
          <p:cNvPr id="6" name="Chevron 11">
            <a:extLst>
              <a:ext uri="{FF2B5EF4-FFF2-40B4-BE49-F238E27FC236}">
                <a16:creationId xmlns:a16="http://schemas.microsoft.com/office/drawing/2014/main" xmlns="" id="{E08819F7-265E-4AA9-97E5-6AF22599CEF2}"/>
              </a:ext>
            </a:extLst>
          </p:cNvPr>
          <p:cNvSpPr/>
          <p:nvPr/>
        </p:nvSpPr>
        <p:spPr>
          <a:xfrm>
            <a:off x="8040876" y="1644553"/>
            <a:ext cx="3960000" cy="406400"/>
          </a:xfrm>
          <a:prstGeom prst="chevron">
            <a:avLst>
              <a:gd name="adj" fmla="val 32323"/>
            </a:avLst>
          </a:prstGeom>
          <a:solidFill>
            <a:schemeClr val="accent3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8" name="Oval 43">
            <a:extLst>
              <a:ext uri="{FF2B5EF4-FFF2-40B4-BE49-F238E27FC236}">
                <a16:creationId xmlns:a16="http://schemas.microsoft.com/office/drawing/2014/main" xmlns="" id="{065A09B9-F6B7-48F6-B0F0-5F6C3D9196A1}"/>
              </a:ext>
            </a:extLst>
          </p:cNvPr>
          <p:cNvSpPr/>
          <p:nvPr/>
        </p:nvSpPr>
        <p:spPr>
          <a:xfrm>
            <a:off x="9270633" y="1790024"/>
            <a:ext cx="115200" cy="11545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Chevron 10">
            <a:extLst>
              <a:ext uri="{FF2B5EF4-FFF2-40B4-BE49-F238E27FC236}">
                <a16:creationId xmlns:a16="http://schemas.microsoft.com/office/drawing/2014/main" xmlns="" id="{91762B60-215F-425A-9EA2-441FEBC30BBD}"/>
              </a:ext>
            </a:extLst>
          </p:cNvPr>
          <p:cNvSpPr/>
          <p:nvPr/>
        </p:nvSpPr>
        <p:spPr>
          <a:xfrm>
            <a:off x="4116000" y="1649939"/>
            <a:ext cx="3960000" cy="406400"/>
          </a:xfrm>
          <a:prstGeom prst="chevron">
            <a:avLst>
              <a:gd name="adj" fmla="val 32323"/>
            </a:avLst>
          </a:prstGeom>
          <a:solidFill>
            <a:schemeClr val="accent2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Oval 42">
            <a:extLst>
              <a:ext uri="{FF2B5EF4-FFF2-40B4-BE49-F238E27FC236}">
                <a16:creationId xmlns:a16="http://schemas.microsoft.com/office/drawing/2014/main" xmlns="" id="{95CD92E1-7DD4-49FA-B013-475684B67E75}"/>
              </a:ext>
            </a:extLst>
          </p:cNvPr>
          <p:cNvSpPr/>
          <p:nvPr/>
        </p:nvSpPr>
        <p:spPr>
          <a:xfrm>
            <a:off x="7025288" y="1790707"/>
            <a:ext cx="115459" cy="11545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Oval 15">
            <a:extLst>
              <a:ext uri="{FF2B5EF4-FFF2-40B4-BE49-F238E27FC236}">
                <a16:creationId xmlns:a16="http://schemas.microsoft.com/office/drawing/2014/main" xmlns="" id="{662E6987-4EB3-4B2E-8FA8-3C66F2B7EB15}"/>
              </a:ext>
            </a:extLst>
          </p:cNvPr>
          <p:cNvSpPr/>
          <p:nvPr/>
        </p:nvSpPr>
        <p:spPr>
          <a:xfrm>
            <a:off x="3251904" y="2564339"/>
            <a:ext cx="708120" cy="708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2" name="Oval 16">
            <a:extLst>
              <a:ext uri="{FF2B5EF4-FFF2-40B4-BE49-F238E27FC236}">
                <a16:creationId xmlns:a16="http://schemas.microsoft.com/office/drawing/2014/main" xmlns="" id="{E9CBCB08-CF58-4069-A542-D46BC72E6CB6}"/>
              </a:ext>
            </a:extLst>
          </p:cNvPr>
          <p:cNvSpPr/>
          <p:nvPr/>
        </p:nvSpPr>
        <p:spPr>
          <a:xfrm>
            <a:off x="6728957" y="2564339"/>
            <a:ext cx="708120" cy="7081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Oval 17">
            <a:extLst>
              <a:ext uri="{FF2B5EF4-FFF2-40B4-BE49-F238E27FC236}">
                <a16:creationId xmlns:a16="http://schemas.microsoft.com/office/drawing/2014/main" xmlns="" id="{01A1F5B1-C291-4FC7-9170-CEE527766648}"/>
              </a:ext>
            </a:extLst>
          </p:cNvPr>
          <p:cNvSpPr/>
          <p:nvPr/>
        </p:nvSpPr>
        <p:spPr>
          <a:xfrm>
            <a:off x="8974173" y="2564339"/>
            <a:ext cx="708120" cy="7081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cxnSp>
        <p:nvCxnSpPr>
          <p:cNvPr id="14" name="Straight Connector 26">
            <a:extLst>
              <a:ext uri="{FF2B5EF4-FFF2-40B4-BE49-F238E27FC236}">
                <a16:creationId xmlns:a16="http://schemas.microsoft.com/office/drawing/2014/main" xmlns="" id="{2CE5D206-1108-4196-BF45-888A3C395597}"/>
              </a:ext>
            </a:extLst>
          </p:cNvPr>
          <p:cNvCxnSpPr/>
          <p:nvPr/>
        </p:nvCxnSpPr>
        <p:spPr>
          <a:xfrm flipH="1" flipV="1">
            <a:off x="3605964" y="2056339"/>
            <a:ext cx="0" cy="508000"/>
          </a:xfrm>
          <a:prstGeom prst="line">
            <a:avLst/>
          </a:prstGeom>
          <a:ln w="12700" cmpd="sng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27">
            <a:extLst>
              <a:ext uri="{FF2B5EF4-FFF2-40B4-BE49-F238E27FC236}">
                <a16:creationId xmlns:a16="http://schemas.microsoft.com/office/drawing/2014/main" xmlns="" id="{A1946F0B-E431-48F7-B9A9-0B7A05A0AE86}"/>
              </a:ext>
            </a:extLst>
          </p:cNvPr>
          <p:cNvCxnSpPr/>
          <p:nvPr/>
        </p:nvCxnSpPr>
        <p:spPr>
          <a:xfrm flipH="1" flipV="1">
            <a:off x="7083017" y="2056339"/>
            <a:ext cx="0" cy="508000"/>
          </a:xfrm>
          <a:prstGeom prst="line">
            <a:avLst/>
          </a:prstGeom>
          <a:ln w="12700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28">
            <a:extLst>
              <a:ext uri="{FF2B5EF4-FFF2-40B4-BE49-F238E27FC236}">
                <a16:creationId xmlns:a16="http://schemas.microsoft.com/office/drawing/2014/main" xmlns="" id="{5978803F-63D9-4FE6-A2B8-4DC82A3FF87C}"/>
              </a:ext>
            </a:extLst>
          </p:cNvPr>
          <p:cNvCxnSpPr/>
          <p:nvPr/>
        </p:nvCxnSpPr>
        <p:spPr>
          <a:xfrm flipV="1">
            <a:off x="9322227" y="2011455"/>
            <a:ext cx="0" cy="552884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8">
            <a:extLst>
              <a:ext uri="{FF2B5EF4-FFF2-40B4-BE49-F238E27FC236}">
                <a16:creationId xmlns:a16="http://schemas.microsoft.com/office/drawing/2014/main" xmlns="" id="{283964FE-5870-4AE7-955C-2C0DBE038EFD}"/>
              </a:ext>
            </a:extLst>
          </p:cNvPr>
          <p:cNvSpPr/>
          <p:nvPr/>
        </p:nvSpPr>
        <p:spPr>
          <a:xfrm>
            <a:off x="8335327" y="3347894"/>
            <a:ext cx="1985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800" dirty="0"/>
              <a:t>30 marca</a:t>
            </a:r>
            <a:endParaRPr lang="en-US" sz="1800" dirty="0"/>
          </a:p>
        </p:txBody>
      </p:sp>
      <p:sp>
        <p:nvSpPr>
          <p:cNvPr id="18" name="Rectangle 40">
            <a:extLst>
              <a:ext uri="{FF2B5EF4-FFF2-40B4-BE49-F238E27FC236}">
                <a16:creationId xmlns:a16="http://schemas.microsoft.com/office/drawing/2014/main" xmlns="" id="{97938065-B3D6-4439-A24E-42D50609D47E}"/>
              </a:ext>
            </a:extLst>
          </p:cNvPr>
          <p:cNvSpPr/>
          <p:nvPr/>
        </p:nvSpPr>
        <p:spPr>
          <a:xfrm>
            <a:off x="6010117" y="3765328"/>
            <a:ext cx="2145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dirty="0"/>
              <a:t>Nowa wersja schematu XSD (7.6)</a:t>
            </a:r>
          </a:p>
          <a:p>
            <a:pPr algn="ctr"/>
            <a:endParaRPr lang="pl-PL" sz="1200" dirty="0"/>
          </a:p>
          <a:p>
            <a:pPr marL="171450" indent="-171450">
              <a:buFontTx/>
              <a:buChar char="-"/>
            </a:pPr>
            <a:r>
              <a:rPr lang="pl-PL" sz="1200" dirty="0"/>
              <a:t>możliwość zmian w studiach archiwalnych</a:t>
            </a:r>
          </a:p>
          <a:p>
            <a:endParaRPr lang="pl-PL" sz="1200" dirty="0"/>
          </a:p>
          <a:p>
            <a:pPr marL="171450" indent="-171450">
              <a:buFontTx/>
              <a:buChar char="-"/>
            </a:pPr>
            <a:r>
              <a:rPr lang="pl-PL" sz="1200" dirty="0"/>
              <a:t>dostosowanie zakresu danych do wymogów ustawy</a:t>
            </a:r>
          </a:p>
          <a:p>
            <a:endParaRPr lang="pl-PL" sz="1200" dirty="0"/>
          </a:p>
          <a:p>
            <a:pPr marL="171450" indent="-171450">
              <a:buFontTx/>
              <a:buChar char="-"/>
            </a:pPr>
            <a:r>
              <a:rPr lang="pl-PL" sz="1200" dirty="0"/>
              <a:t>możliwość raportowania studentów kontynuujących na kierunkach dostosowanych</a:t>
            </a:r>
            <a:endParaRPr lang="en-US" sz="1200" dirty="0"/>
          </a:p>
        </p:txBody>
      </p:sp>
      <p:sp>
        <p:nvSpPr>
          <p:cNvPr id="19" name="Chevron 4">
            <a:extLst>
              <a:ext uri="{FF2B5EF4-FFF2-40B4-BE49-F238E27FC236}">
                <a16:creationId xmlns:a16="http://schemas.microsoft.com/office/drawing/2014/main" xmlns="" id="{98C83FEC-1119-43A3-9ABB-BF8D5FDE23D1}"/>
              </a:ext>
            </a:extLst>
          </p:cNvPr>
          <p:cNvSpPr/>
          <p:nvPr/>
        </p:nvSpPr>
        <p:spPr>
          <a:xfrm>
            <a:off x="192004" y="1649939"/>
            <a:ext cx="3960000" cy="406400"/>
          </a:xfrm>
          <a:prstGeom prst="chevron">
            <a:avLst>
              <a:gd name="adj" fmla="val 32323"/>
            </a:avLst>
          </a:prstGeom>
          <a:solidFill>
            <a:schemeClr val="accent1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20" name="Freeform 116">
            <a:extLst>
              <a:ext uri="{FF2B5EF4-FFF2-40B4-BE49-F238E27FC236}">
                <a16:creationId xmlns:a16="http://schemas.microsoft.com/office/drawing/2014/main" xmlns="" id="{462CBF36-4A71-42B8-BB6B-9F95A722CCA5}"/>
              </a:ext>
            </a:extLst>
          </p:cNvPr>
          <p:cNvSpPr>
            <a:spLocks noEditPoints="1"/>
          </p:cNvSpPr>
          <p:nvPr/>
        </p:nvSpPr>
        <p:spPr bwMode="auto">
          <a:xfrm>
            <a:off x="6907454" y="2711673"/>
            <a:ext cx="351127" cy="393915"/>
          </a:xfrm>
          <a:custGeom>
            <a:avLst/>
            <a:gdLst>
              <a:gd name="T0" fmla="*/ 430 w 525"/>
              <a:gd name="T1" fmla="*/ 53 h 591"/>
              <a:gd name="T2" fmla="*/ 402 w 525"/>
              <a:gd name="T3" fmla="*/ 0 h 591"/>
              <a:gd name="T4" fmla="*/ 373 w 525"/>
              <a:gd name="T5" fmla="*/ 53 h 591"/>
              <a:gd name="T6" fmla="*/ 151 w 525"/>
              <a:gd name="T7" fmla="*/ 29 h 591"/>
              <a:gd name="T8" fmla="*/ 93 w 525"/>
              <a:gd name="T9" fmla="*/ 29 h 591"/>
              <a:gd name="T10" fmla="*/ 7 w 525"/>
              <a:gd name="T11" fmla="*/ 53 h 591"/>
              <a:gd name="T12" fmla="*/ 0 w 525"/>
              <a:gd name="T13" fmla="*/ 584 h 591"/>
              <a:gd name="T14" fmla="*/ 518 w 525"/>
              <a:gd name="T15" fmla="*/ 591 h 591"/>
              <a:gd name="T16" fmla="*/ 525 w 525"/>
              <a:gd name="T17" fmla="*/ 60 h 591"/>
              <a:gd name="T18" fmla="*/ 387 w 525"/>
              <a:gd name="T19" fmla="*/ 29 h 591"/>
              <a:gd name="T20" fmla="*/ 416 w 525"/>
              <a:gd name="T21" fmla="*/ 29 h 591"/>
              <a:gd name="T22" fmla="*/ 402 w 525"/>
              <a:gd name="T23" fmla="*/ 107 h 591"/>
              <a:gd name="T24" fmla="*/ 387 w 525"/>
              <a:gd name="T25" fmla="*/ 29 h 591"/>
              <a:gd name="T26" fmla="*/ 122 w 525"/>
              <a:gd name="T27" fmla="*/ 14 h 591"/>
              <a:gd name="T28" fmla="*/ 137 w 525"/>
              <a:gd name="T29" fmla="*/ 92 h 591"/>
              <a:gd name="T30" fmla="*/ 107 w 525"/>
              <a:gd name="T31" fmla="*/ 92 h 591"/>
              <a:gd name="T32" fmla="*/ 511 w 525"/>
              <a:gd name="T33" fmla="*/ 577 h 591"/>
              <a:gd name="T34" fmla="*/ 14 w 525"/>
              <a:gd name="T35" fmla="*/ 177 h 591"/>
              <a:gd name="T36" fmla="*/ 511 w 525"/>
              <a:gd name="T37" fmla="*/ 577 h 591"/>
              <a:gd name="T38" fmla="*/ 14 w 525"/>
              <a:gd name="T39" fmla="*/ 163 h 591"/>
              <a:gd name="T40" fmla="*/ 93 w 525"/>
              <a:gd name="T41" fmla="*/ 67 h 591"/>
              <a:gd name="T42" fmla="*/ 122 w 525"/>
              <a:gd name="T43" fmla="*/ 121 h 591"/>
              <a:gd name="T44" fmla="*/ 151 w 525"/>
              <a:gd name="T45" fmla="*/ 67 h 591"/>
              <a:gd name="T46" fmla="*/ 373 w 525"/>
              <a:gd name="T47" fmla="*/ 92 h 591"/>
              <a:gd name="T48" fmla="*/ 430 w 525"/>
              <a:gd name="T49" fmla="*/ 92 h 591"/>
              <a:gd name="T50" fmla="*/ 511 w 525"/>
              <a:gd name="T51" fmla="*/ 67 h 591"/>
              <a:gd name="T52" fmla="*/ 62 w 525"/>
              <a:gd name="T53" fmla="*/ 521 h 591"/>
              <a:gd name="T54" fmla="*/ 469 w 525"/>
              <a:gd name="T55" fmla="*/ 514 h 591"/>
              <a:gd name="T56" fmla="*/ 462 w 525"/>
              <a:gd name="T57" fmla="*/ 234 h 591"/>
              <a:gd name="T58" fmla="*/ 55 w 525"/>
              <a:gd name="T59" fmla="*/ 241 h 591"/>
              <a:gd name="T60" fmla="*/ 62 w 525"/>
              <a:gd name="T61" fmla="*/ 521 h 591"/>
              <a:gd name="T62" fmla="*/ 455 w 525"/>
              <a:gd name="T63" fmla="*/ 248 h 591"/>
              <a:gd name="T64" fmla="*/ 366 w 525"/>
              <a:gd name="T65" fmla="*/ 325 h 591"/>
              <a:gd name="T66" fmla="*/ 366 w 525"/>
              <a:gd name="T67" fmla="*/ 339 h 591"/>
              <a:gd name="T68" fmla="*/ 455 w 525"/>
              <a:gd name="T69" fmla="*/ 414 h 591"/>
              <a:gd name="T70" fmla="*/ 366 w 525"/>
              <a:gd name="T71" fmla="*/ 339 h 591"/>
              <a:gd name="T72" fmla="*/ 455 w 525"/>
              <a:gd name="T73" fmla="*/ 428 h 591"/>
              <a:gd name="T74" fmla="*/ 366 w 525"/>
              <a:gd name="T75" fmla="*/ 507 h 591"/>
              <a:gd name="T76" fmla="*/ 266 w 525"/>
              <a:gd name="T77" fmla="*/ 248 h 591"/>
              <a:gd name="T78" fmla="*/ 352 w 525"/>
              <a:gd name="T79" fmla="*/ 325 h 591"/>
              <a:gd name="T80" fmla="*/ 266 w 525"/>
              <a:gd name="T81" fmla="*/ 248 h 591"/>
              <a:gd name="T82" fmla="*/ 352 w 525"/>
              <a:gd name="T83" fmla="*/ 339 h 591"/>
              <a:gd name="T84" fmla="*/ 266 w 525"/>
              <a:gd name="T85" fmla="*/ 414 h 591"/>
              <a:gd name="T86" fmla="*/ 266 w 525"/>
              <a:gd name="T87" fmla="*/ 428 h 591"/>
              <a:gd name="T88" fmla="*/ 352 w 525"/>
              <a:gd name="T89" fmla="*/ 507 h 591"/>
              <a:gd name="T90" fmla="*/ 266 w 525"/>
              <a:gd name="T91" fmla="*/ 428 h 591"/>
              <a:gd name="T92" fmla="*/ 252 w 525"/>
              <a:gd name="T93" fmla="*/ 248 h 591"/>
              <a:gd name="T94" fmla="*/ 165 w 525"/>
              <a:gd name="T95" fmla="*/ 325 h 591"/>
              <a:gd name="T96" fmla="*/ 165 w 525"/>
              <a:gd name="T97" fmla="*/ 339 h 591"/>
              <a:gd name="T98" fmla="*/ 252 w 525"/>
              <a:gd name="T99" fmla="*/ 414 h 591"/>
              <a:gd name="T100" fmla="*/ 165 w 525"/>
              <a:gd name="T101" fmla="*/ 339 h 591"/>
              <a:gd name="T102" fmla="*/ 252 w 525"/>
              <a:gd name="T103" fmla="*/ 428 h 591"/>
              <a:gd name="T104" fmla="*/ 165 w 525"/>
              <a:gd name="T105" fmla="*/ 507 h 591"/>
              <a:gd name="T106" fmla="*/ 69 w 525"/>
              <a:gd name="T107" fmla="*/ 248 h 591"/>
              <a:gd name="T108" fmla="*/ 151 w 525"/>
              <a:gd name="T109" fmla="*/ 325 h 591"/>
              <a:gd name="T110" fmla="*/ 69 w 525"/>
              <a:gd name="T111" fmla="*/ 248 h 591"/>
              <a:gd name="T112" fmla="*/ 151 w 525"/>
              <a:gd name="T113" fmla="*/ 339 h 591"/>
              <a:gd name="T114" fmla="*/ 69 w 525"/>
              <a:gd name="T115" fmla="*/ 414 h 591"/>
              <a:gd name="T116" fmla="*/ 69 w 525"/>
              <a:gd name="T117" fmla="*/ 428 h 591"/>
              <a:gd name="T118" fmla="*/ 151 w 525"/>
              <a:gd name="T119" fmla="*/ 507 h 591"/>
              <a:gd name="T120" fmla="*/ 69 w 525"/>
              <a:gd name="T121" fmla="*/ 428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5" h="591">
                <a:moveTo>
                  <a:pt x="518" y="53"/>
                </a:moveTo>
                <a:cubicBezTo>
                  <a:pt x="430" y="53"/>
                  <a:pt x="430" y="53"/>
                  <a:pt x="430" y="53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30" y="13"/>
                  <a:pt x="417" y="0"/>
                  <a:pt x="402" y="0"/>
                </a:cubicBezTo>
                <a:cubicBezTo>
                  <a:pt x="386" y="0"/>
                  <a:pt x="373" y="13"/>
                  <a:pt x="373" y="29"/>
                </a:cubicBezTo>
                <a:cubicBezTo>
                  <a:pt x="373" y="53"/>
                  <a:pt x="373" y="53"/>
                  <a:pt x="37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29"/>
                  <a:pt x="151" y="29"/>
                  <a:pt x="151" y="29"/>
                </a:cubicBezTo>
                <a:cubicBezTo>
                  <a:pt x="151" y="13"/>
                  <a:pt x="138" y="0"/>
                  <a:pt x="122" y="0"/>
                </a:cubicBezTo>
                <a:cubicBezTo>
                  <a:pt x="106" y="0"/>
                  <a:pt x="93" y="13"/>
                  <a:pt x="93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588"/>
                  <a:pt x="3" y="591"/>
                  <a:pt x="7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21" y="591"/>
                  <a:pt x="525" y="588"/>
                  <a:pt x="525" y="584"/>
                </a:cubicBezTo>
                <a:cubicBezTo>
                  <a:pt x="525" y="60"/>
                  <a:pt x="525" y="60"/>
                  <a:pt x="525" y="60"/>
                </a:cubicBezTo>
                <a:cubicBezTo>
                  <a:pt x="525" y="56"/>
                  <a:pt x="521" y="53"/>
                  <a:pt x="518" y="53"/>
                </a:cubicBezTo>
                <a:close/>
                <a:moveTo>
                  <a:pt x="387" y="29"/>
                </a:moveTo>
                <a:cubicBezTo>
                  <a:pt x="387" y="21"/>
                  <a:pt x="393" y="14"/>
                  <a:pt x="402" y="14"/>
                </a:cubicBezTo>
                <a:cubicBezTo>
                  <a:pt x="410" y="14"/>
                  <a:pt x="416" y="21"/>
                  <a:pt x="416" y="29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416" y="100"/>
                  <a:pt x="410" y="107"/>
                  <a:pt x="402" y="107"/>
                </a:cubicBezTo>
                <a:cubicBezTo>
                  <a:pt x="393" y="107"/>
                  <a:pt x="387" y="100"/>
                  <a:pt x="387" y="92"/>
                </a:cubicBezTo>
                <a:lnTo>
                  <a:pt x="387" y="29"/>
                </a:lnTo>
                <a:close/>
                <a:moveTo>
                  <a:pt x="107" y="29"/>
                </a:moveTo>
                <a:cubicBezTo>
                  <a:pt x="107" y="21"/>
                  <a:pt x="114" y="14"/>
                  <a:pt x="122" y="14"/>
                </a:cubicBezTo>
                <a:cubicBezTo>
                  <a:pt x="130" y="14"/>
                  <a:pt x="137" y="21"/>
                  <a:pt x="137" y="29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137" y="100"/>
                  <a:pt x="130" y="107"/>
                  <a:pt x="122" y="107"/>
                </a:cubicBezTo>
                <a:cubicBezTo>
                  <a:pt x="114" y="107"/>
                  <a:pt x="107" y="100"/>
                  <a:pt x="107" y="92"/>
                </a:cubicBezTo>
                <a:lnTo>
                  <a:pt x="107" y="29"/>
                </a:lnTo>
                <a:close/>
                <a:moveTo>
                  <a:pt x="511" y="577"/>
                </a:moveTo>
                <a:cubicBezTo>
                  <a:pt x="14" y="577"/>
                  <a:pt x="14" y="577"/>
                  <a:pt x="14" y="5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511" y="177"/>
                  <a:pt x="511" y="177"/>
                  <a:pt x="511" y="177"/>
                </a:cubicBezTo>
                <a:lnTo>
                  <a:pt x="511" y="577"/>
                </a:lnTo>
                <a:close/>
                <a:moveTo>
                  <a:pt x="511" y="163"/>
                </a:moveTo>
                <a:cubicBezTo>
                  <a:pt x="14" y="163"/>
                  <a:pt x="14" y="163"/>
                  <a:pt x="14" y="163"/>
                </a:cubicBezTo>
                <a:cubicBezTo>
                  <a:pt x="14" y="67"/>
                  <a:pt x="14" y="67"/>
                  <a:pt x="1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92"/>
                  <a:pt x="93" y="92"/>
                  <a:pt x="93" y="92"/>
                </a:cubicBezTo>
                <a:cubicBezTo>
                  <a:pt x="93" y="108"/>
                  <a:pt x="106" y="121"/>
                  <a:pt x="122" y="121"/>
                </a:cubicBezTo>
                <a:cubicBezTo>
                  <a:pt x="138" y="121"/>
                  <a:pt x="151" y="108"/>
                  <a:pt x="151" y="92"/>
                </a:cubicBezTo>
                <a:cubicBezTo>
                  <a:pt x="151" y="67"/>
                  <a:pt x="151" y="67"/>
                  <a:pt x="151" y="67"/>
                </a:cubicBezTo>
                <a:cubicBezTo>
                  <a:pt x="373" y="67"/>
                  <a:pt x="373" y="67"/>
                  <a:pt x="373" y="67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3" y="108"/>
                  <a:pt x="386" y="121"/>
                  <a:pt x="402" y="121"/>
                </a:cubicBezTo>
                <a:cubicBezTo>
                  <a:pt x="417" y="121"/>
                  <a:pt x="430" y="108"/>
                  <a:pt x="430" y="92"/>
                </a:cubicBezTo>
                <a:cubicBezTo>
                  <a:pt x="430" y="67"/>
                  <a:pt x="430" y="67"/>
                  <a:pt x="430" y="67"/>
                </a:cubicBezTo>
                <a:cubicBezTo>
                  <a:pt x="511" y="67"/>
                  <a:pt x="511" y="67"/>
                  <a:pt x="511" y="67"/>
                </a:cubicBezTo>
                <a:lnTo>
                  <a:pt x="511" y="163"/>
                </a:lnTo>
                <a:close/>
                <a:moveTo>
                  <a:pt x="62" y="521"/>
                </a:moveTo>
                <a:cubicBezTo>
                  <a:pt x="462" y="521"/>
                  <a:pt x="462" y="521"/>
                  <a:pt x="462" y="521"/>
                </a:cubicBezTo>
                <a:cubicBezTo>
                  <a:pt x="466" y="521"/>
                  <a:pt x="469" y="518"/>
                  <a:pt x="469" y="514"/>
                </a:cubicBezTo>
                <a:cubicBezTo>
                  <a:pt x="469" y="241"/>
                  <a:pt x="469" y="241"/>
                  <a:pt x="469" y="241"/>
                </a:cubicBezTo>
                <a:cubicBezTo>
                  <a:pt x="469" y="237"/>
                  <a:pt x="466" y="234"/>
                  <a:pt x="462" y="234"/>
                </a:cubicBezTo>
                <a:cubicBezTo>
                  <a:pt x="62" y="234"/>
                  <a:pt x="62" y="234"/>
                  <a:pt x="62" y="234"/>
                </a:cubicBezTo>
                <a:cubicBezTo>
                  <a:pt x="58" y="234"/>
                  <a:pt x="55" y="237"/>
                  <a:pt x="55" y="241"/>
                </a:cubicBezTo>
                <a:cubicBezTo>
                  <a:pt x="55" y="514"/>
                  <a:pt x="55" y="514"/>
                  <a:pt x="55" y="514"/>
                </a:cubicBezTo>
                <a:cubicBezTo>
                  <a:pt x="55" y="518"/>
                  <a:pt x="58" y="521"/>
                  <a:pt x="62" y="521"/>
                </a:cubicBezTo>
                <a:close/>
                <a:moveTo>
                  <a:pt x="366" y="248"/>
                </a:moveTo>
                <a:cubicBezTo>
                  <a:pt x="455" y="248"/>
                  <a:pt x="455" y="248"/>
                  <a:pt x="455" y="248"/>
                </a:cubicBezTo>
                <a:cubicBezTo>
                  <a:pt x="455" y="325"/>
                  <a:pt x="455" y="325"/>
                  <a:pt x="455" y="325"/>
                </a:cubicBezTo>
                <a:cubicBezTo>
                  <a:pt x="366" y="325"/>
                  <a:pt x="366" y="325"/>
                  <a:pt x="366" y="325"/>
                </a:cubicBezTo>
                <a:lnTo>
                  <a:pt x="366" y="248"/>
                </a:lnTo>
                <a:close/>
                <a:moveTo>
                  <a:pt x="366" y="339"/>
                </a:moveTo>
                <a:cubicBezTo>
                  <a:pt x="455" y="339"/>
                  <a:pt x="455" y="339"/>
                  <a:pt x="455" y="339"/>
                </a:cubicBezTo>
                <a:cubicBezTo>
                  <a:pt x="455" y="414"/>
                  <a:pt x="455" y="414"/>
                  <a:pt x="455" y="414"/>
                </a:cubicBezTo>
                <a:cubicBezTo>
                  <a:pt x="366" y="414"/>
                  <a:pt x="366" y="414"/>
                  <a:pt x="366" y="414"/>
                </a:cubicBezTo>
                <a:lnTo>
                  <a:pt x="366" y="339"/>
                </a:lnTo>
                <a:close/>
                <a:moveTo>
                  <a:pt x="366" y="428"/>
                </a:moveTo>
                <a:cubicBezTo>
                  <a:pt x="455" y="428"/>
                  <a:pt x="455" y="428"/>
                  <a:pt x="455" y="428"/>
                </a:cubicBezTo>
                <a:cubicBezTo>
                  <a:pt x="455" y="507"/>
                  <a:pt x="455" y="507"/>
                  <a:pt x="455" y="507"/>
                </a:cubicBezTo>
                <a:cubicBezTo>
                  <a:pt x="366" y="507"/>
                  <a:pt x="366" y="507"/>
                  <a:pt x="366" y="507"/>
                </a:cubicBezTo>
                <a:lnTo>
                  <a:pt x="366" y="428"/>
                </a:lnTo>
                <a:close/>
                <a:moveTo>
                  <a:pt x="266" y="248"/>
                </a:moveTo>
                <a:cubicBezTo>
                  <a:pt x="352" y="248"/>
                  <a:pt x="352" y="248"/>
                  <a:pt x="352" y="248"/>
                </a:cubicBezTo>
                <a:cubicBezTo>
                  <a:pt x="352" y="325"/>
                  <a:pt x="352" y="325"/>
                  <a:pt x="352" y="325"/>
                </a:cubicBezTo>
                <a:cubicBezTo>
                  <a:pt x="266" y="325"/>
                  <a:pt x="266" y="325"/>
                  <a:pt x="266" y="325"/>
                </a:cubicBezTo>
                <a:lnTo>
                  <a:pt x="266" y="248"/>
                </a:lnTo>
                <a:close/>
                <a:moveTo>
                  <a:pt x="266" y="339"/>
                </a:moveTo>
                <a:cubicBezTo>
                  <a:pt x="352" y="339"/>
                  <a:pt x="352" y="339"/>
                  <a:pt x="352" y="339"/>
                </a:cubicBezTo>
                <a:cubicBezTo>
                  <a:pt x="352" y="414"/>
                  <a:pt x="352" y="414"/>
                  <a:pt x="352" y="414"/>
                </a:cubicBezTo>
                <a:cubicBezTo>
                  <a:pt x="266" y="414"/>
                  <a:pt x="266" y="414"/>
                  <a:pt x="266" y="414"/>
                </a:cubicBezTo>
                <a:lnTo>
                  <a:pt x="266" y="339"/>
                </a:lnTo>
                <a:close/>
                <a:moveTo>
                  <a:pt x="266" y="428"/>
                </a:moveTo>
                <a:cubicBezTo>
                  <a:pt x="352" y="428"/>
                  <a:pt x="352" y="428"/>
                  <a:pt x="352" y="428"/>
                </a:cubicBezTo>
                <a:cubicBezTo>
                  <a:pt x="352" y="507"/>
                  <a:pt x="352" y="507"/>
                  <a:pt x="352" y="507"/>
                </a:cubicBezTo>
                <a:cubicBezTo>
                  <a:pt x="266" y="507"/>
                  <a:pt x="266" y="507"/>
                  <a:pt x="266" y="507"/>
                </a:cubicBezTo>
                <a:lnTo>
                  <a:pt x="266" y="428"/>
                </a:lnTo>
                <a:close/>
                <a:moveTo>
                  <a:pt x="165" y="248"/>
                </a:moveTo>
                <a:cubicBezTo>
                  <a:pt x="252" y="248"/>
                  <a:pt x="252" y="248"/>
                  <a:pt x="252" y="248"/>
                </a:cubicBezTo>
                <a:cubicBezTo>
                  <a:pt x="252" y="325"/>
                  <a:pt x="252" y="325"/>
                  <a:pt x="252" y="325"/>
                </a:cubicBezTo>
                <a:cubicBezTo>
                  <a:pt x="165" y="325"/>
                  <a:pt x="165" y="325"/>
                  <a:pt x="165" y="325"/>
                </a:cubicBezTo>
                <a:lnTo>
                  <a:pt x="165" y="248"/>
                </a:lnTo>
                <a:close/>
                <a:moveTo>
                  <a:pt x="165" y="339"/>
                </a:moveTo>
                <a:cubicBezTo>
                  <a:pt x="252" y="339"/>
                  <a:pt x="252" y="339"/>
                  <a:pt x="252" y="339"/>
                </a:cubicBezTo>
                <a:cubicBezTo>
                  <a:pt x="252" y="414"/>
                  <a:pt x="252" y="414"/>
                  <a:pt x="252" y="414"/>
                </a:cubicBezTo>
                <a:cubicBezTo>
                  <a:pt x="165" y="414"/>
                  <a:pt x="165" y="414"/>
                  <a:pt x="165" y="414"/>
                </a:cubicBezTo>
                <a:lnTo>
                  <a:pt x="165" y="339"/>
                </a:lnTo>
                <a:close/>
                <a:moveTo>
                  <a:pt x="165" y="428"/>
                </a:moveTo>
                <a:cubicBezTo>
                  <a:pt x="252" y="428"/>
                  <a:pt x="252" y="428"/>
                  <a:pt x="252" y="428"/>
                </a:cubicBezTo>
                <a:cubicBezTo>
                  <a:pt x="252" y="507"/>
                  <a:pt x="252" y="507"/>
                  <a:pt x="252" y="507"/>
                </a:cubicBezTo>
                <a:cubicBezTo>
                  <a:pt x="165" y="507"/>
                  <a:pt x="165" y="507"/>
                  <a:pt x="165" y="507"/>
                </a:cubicBezTo>
                <a:lnTo>
                  <a:pt x="165" y="428"/>
                </a:lnTo>
                <a:close/>
                <a:moveTo>
                  <a:pt x="69" y="248"/>
                </a:moveTo>
                <a:cubicBezTo>
                  <a:pt x="151" y="248"/>
                  <a:pt x="151" y="248"/>
                  <a:pt x="151" y="248"/>
                </a:cubicBezTo>
                <a:cubicBezTo>
                  <a:pt x="151" y="325"/>
                  <a:pt x="151" y="325"/>
                  <a:pt x="151" y="325"/>
                </a:cubicBezTo>
                <a:cubicBezTo>
                  <a:pt x="69" y="325"/>
                  <a:pt x="69" y="325"/>
                  <a:pt x="69" y="325"/>
                </a:cubicBezTo>
                <a:lnTo>
                  <a:pt x="69" y="248"/>
                </a:lnTo>
                <a:close/>
                <a:moveTo>
                  <a:pt x="69" y="339"/>
                </a:moveTo>
                <a:cubicBezTo>
                  <a:pt x="151" y="339"/>
                  <a:pt x="151" y="339"/>
                  <a:pt x="151" y="339"/>
                </a:cubicBezTo>
                <a:cubicBezTo>
                  <a:pt x="151" y="414"/>
                  <a:pt x="151" y="414"/>
                  <a:pt x="151" y="414"/>
                </a:cubicBezTo>
                <a:cubicBezTo>
                  <a:pt x="69" y="414"/>
                  <a:pt x="69" y="414"/>
                  <a:pt x="69" y="414"/>
                </a:cubicBezTo>
                <a:lnTo>
                  <a:pt x="69" y="339"/>
                </a:lnTo>
                <a:close/>
                <a:moveTo>
                  <a:pt x="69" y="428"/>
                </a:moveTo>
                <a:cubicBezTo>
                  <a:pt x="151" y="428"/>
                  <a:pt x="151" y="428"/>
                  <a:pt x="151" y="428"/>
                </a:cubicBezTo>
                <a:cubicBezTo>
                  <a:pt x="151" y="507"/>
                  <a:pt x="151" y="507"/>
                  <a:pt x="151" y="507"/>
                </a:cubicBezTo>
                <a:cubicBezTo>
                  <a:pt x="69" y="507"/>
                  <a:pt x="69" y="507"/>
                  <a:pt x="69" y="507"/>
                </a:cubicBezTo>
                <a:lnTo>
                  <a:pt x="69" y="4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16">
            <a:extLst>
              <a:ext uri="{FF2B5EF4-FFF2-40B4-BE49-F238E27FC236}">
                <a16:creationId xmlns:a16="http://schemas.microsoft.com/office/drawing/2014/main" xmlns="" id="{10A351AE-C571-4F2C-957A-798CD4E8ABE6}"/>
              </a:ext>
            </a:extLst>
          </p:cNvPr>
          <p:cNvSpPr>
            <a:spLocks noEditPoints="1"/>
          </p:cNvSpPr>
          <p:nvPr/>
        </p:nvSpPr>
        <p:spPr bwMode="auto">
          <a:xfrm>
            <a:off x="3430399" y="2702627"/>
            <a:ext cx="351127" cy="393915"/>
          </a:xfrm>
          <a:custGeom>
            <a:avLst/>
            <a:gdLst>
              <a:gd name="T0" fmla="*/ 430 w 525"/>
              <a:gd name="T1" fmla="*/ 53 h 591"/>
              <a:gd name="T2" fmla="*/ 402 w 525"/>
              <a:gd name="T3" fmla="*/ 0 h 591"/>
              <a:gd name="T4" fmla="*/ 373 w 525"/>
              <a:gd name="T5" fmla="*/ 53 h 591"/>
              <a:gd name="T6" fmla="*/ 151 w 525"/>
              <a:gd name="T7" fmla="*/ 29 h 591"/>
              <a:gd name="T8" fmla="*/ 93 w 525"/>
              <a:gd name="T9" fmla="*/ 29 h 591"/>
              <a:gd name="T10" fmla="*/ 7 w 525"/>
              <a:gd name="T11" fmla="*/ 53 h 591"/>
              <a:gd name="T12" fmla="*/ 0 w 525"/>
              <a:gd name="T13" fmla="*/ 584 h 591"/>
              <a:gd name="T14" fmla="*/ 518 w 525"/>
              <a:gd name="T15" fmla="*/ 591 h 591"/>
              <a:gd name="T16" fmla="*/ 525 w 525"/>
              <a:gd name="T17" fmla="*/ 60 h 591"/>
              <a:gd name="T18" fmla="*/ 387 w 525"/>
              <a:gd name="T19" fmla="*/ 29 h 591"/>
              <a:gd name="T20" fmla="*/ 416 w 525"/>
              <a:gd name="T21" fmla="*/ 29 h 591"/>
              <a:gd name="T22" fmla="*/ 402 w 525"/>
              <a:gd name="T23" fmla="*/ 107 h 591"/>
              <a:gd name="T24" fmla="*/ 387 w 525"/>
              <a:gd name="T25" fmla="*/ 29 h 591"/>
              <a:gd name="T26" fmla="*/ 122 w 525"/>
              <a:gd name="T27" fmla="*/ 14 h 591"/>
              <a:gd name="T28" fmla="*/ 137 w 525"/>
              <a:gd name="T29" fmla="*/ 92 h 591"/>
              <a:gd name="T30" fmla="*/ 107 w 525"/>
              <a:gd name="T31" fmla="*/ 92 h 591"/>
              <a:gd name="T32" fmla="*/ 511 w 525"/>
              <a:gd name="T33" fmla="*/ 577 h 591"/>
              <a:gd name="T34" fmla="*/ 14 w 525"/>
              <a:gd name="T35" fmla="*/ 177 h 591"/>
              <a:gd name="T36" fmla="*/ 511 w 525"/>
              <a:gd name="T37" fmla="*/ 577 h 591"/>
              <a:gd name="T38" fmla="*/ 14 w 525"/>
              <a:gd name="T39" fmla="*/ 163 h 591"/>
              <a:gd name="T40" fmla="*/ 93 w 525"/>
              <a:gd name="T41" fmla="*/ 67 h 591"/>
              <a:gd name="T42" fmla="*/ 122 w 525"/>
              <a:gd name="T43" fmla="*/ 121 h 591"/>
              <a:gd name="T44" fmla="*/ 151 w 525"/>
              <a:gd name="T45" fmla="*/ 67 h 591"/>
              <a:gd name="T46" fmla="*/ 373 w 525"/>
              <a:gd name="T47" fmla="*/ 92 h 591"/>
              <a:gd name="T48" fmla="*/ 430 w 525"/>
              <a:gd name="T49" fmla="*/ 92 h 591"/>
              <a:gd name="T50" fmla="*/ 511 w 525"/>
              <a:gd name="T51" fmla="*/ 67 h 591"/>
              <a:gd name="T52" fmla="*/ 62 w 525"/>
              <a:gd name="T53" fmla="*/ 521 h 591"/>
              <a:gd name="T54" fmla="*/ 469 w 525"/>
              <a:gd name="T55" fmla="*/ 514 h 591"/>
              <a:gd name="T56" fmla="*/ 462 w 525"/>
              <a:gd name="T57" fmla="*/ 234 h 591"/>
              <a:gd name="T58" fmla="*/ 55 w 525"/>
              <a:gd name="T59" fmla="*/ 241 h 591"/>
              <a:gd name="T60" fmla="*/ 62 w 525"/>
              <a:gd name="T61" fmla="*/ 521 h 591"/>
              <a:gd name="T62" fmla="*/ 455 w 525"/>
              <a:gd name="T63" fmla="*/ 248 h 591"/>
              <a:gd name="T64" fmla="*/ 366 w 525"/>
              <a:gd name="T65" fmla="*/ 325 h 591"/>
              <a:gd name="T66" fmla="*/ 366 w 525"/>
              <a:gd name="T67" fmla="*/ 339 h 591"/>
              <a:gd name="T68" fmla="*/ 455 w 525"/>
              <a:gd name="T69" fmla="*/ 414 h 591"/>
              <a:gd name="T70" fmla="*/ 366 w 525"/>
              <a:gd name="T71" fmla="*/ 339 h 591"/>
              <a:gd name="T72" fmla="*/ 455 w 525"/>
              <a:gd name="T73" fmla="*/ 428 h 591"/>
              <a:gd name="T74" fmla="*/ 366 w 525"/>
              <a:gd name="T75" fmla="*/ 507 h 591"/>
              <a:gd name="T76" fmla="*/ 266 w 525"/>
              <a:gd name="T77" fmla="*/ 248 h 591"/>
              <a:gd name="T78" fmla="*/ 352 w 525"/>
              <a:gd name="T79" fmla="*/ 325 h 591"/>
              <a:gd name="T80" fmla="*/ 266 w 525"/>
              <a:gd name="T81" fmla="*/ 248 h 591"/>
              <a:gd name="T82" fmla="*/ 352 w 525"/>
              <a:gd name="T83" fmla="*/ 339 h 591"/>
              <a:gd name="T84" fmla="*/ 266 w 525"/>
              <a:gd name="T85" fmla="*/ 414 h 591"/>
              <a:gd name="T86" fmla="*/ 266 w 525"/>
              <a:gd name="T87" fmla="*/ 428 h 591"/>
              <a:gd name="T88" fmla="*/ 352 w 525"/>
              <a:gd name="T89" fmla="*/ 507 h 591"/>
              <a:gd name="T90" fmla="*/ 266 w 525"/>
              <a:gd name="T91" fmla="*/ 428 h 591"/>
              <a:gd name="T92" fmla="*/ 252 w 525"/>
              <a:gd name="T93" fmla="*/ 248 h 591"/>
              <a:gd name="T94" fmla="*/ 165 w 525"/>
              <a:gd name="T95" fmla="*/ 325 h 591"/>
              <a:gd name="T96" fmla="*/ 165 w 525"/>
              <a:gd name="T97" fmla="*/ 339 h 591"/>
              <a:gd name="T98" fmla="*/ 252 w 525"/>
              <a:gd name="T99" fmla="*/ 414 h 591"/>
              <a:gd name="T100" fmla="*/ 165 w 525"/>
              <a:gd name="T101" fmla="*/ 339 h 591"/>
              <a:gd name="T102" fmla="*/ 252 w 525"/>
              <a:gd name="T103" fmla="*/ 428 h 591"/>
              <a:gd name="T104" fmla="*/ 165 w 525"/>
              <a:gd name="T105" fmla="*/ 507 h 591"/>
              <a:gd name="T106" fmla="*/ 69 w 525"/>
              <a:gd name="T107" fmla="*/ 248 h 591"/>
              <a:gd name="T108" fmla="*/ 151 w 525"/>
              <a:gd name="T109" fmla="*/ 325 h 591"/>
              <a:gd name="T110" fmla="*/ 69 w 525"/>
              <a:gd name="T111" fmla="*/ 248 h 591"/>
              <a:gd name="T112" fmla="*/ 151 w 525"/>
              <a:gd name="T113" fmla="*/ 339 h 591"/>
              <a:gd name="T114" fmla="*/ 69 w 525"/>
              <a:gd name="T115" fmla="*/ 414 h 591"/>
              <a:gd name="T116" fmla="*/ 69 w 525"/>
              <a:gd name="T117" fmla="*/ 428 h 591"/>
              <a:gd name="T118" fmla="*/ 151 w 525"/>
              <a:gd name="T119" fmla="*/ 507 h 591"/>
              <a:gd name="T120" fmla="*/ 69 w 525"/>
              <a:gd name="T121" fmla="*/ 428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5" h="591">
                <a:moveTo>
                  <a:pt x="518" y="53"/>
                </a:moveTo>
                <a:cubicBezTo>
                  <a:pt x="430" y="53"/>
                  <a:pt x="430" y="53"/>
                  <a:pt x="430" y="53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30" y="13"/>
                  <a:pt x="417" y="0"/>
                  <a:pt x="402" y="0"/>
                </a:cubicBezTo>
                <a:cubicBezTo>
                  <a:pt x="386" y="0"/>
                  <a:pt x="373" y="13"/>
                  <a:pt x="373" y="29"/>
                </a:cubicBezTo>
                <a:cubicBezTo>
                  <a:pt x="373" y="53"/>
                  <a:pt x="373" y="53"/>
                  <a:pt x="37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29"/>
                  <a:pt x="151" y="29"/>
                  <a:pt x="151" y="29"/>
                </a:cubicBezTo>
                <a:cubicBezTo>
                  <a:pt x="151" y="13"/>
                  <a:pt x="138" y="0"/>
                  <a:pt x="122" y="0"/>
                </a:cubicBezTo>
                <a:cubicBezTo>
                  <a:pt x="106" y="0"/>
                  <a:pt x="93" y="13"/>
                  <a:pt x="93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588"/>
                  <a:pt x="3" y="591"/>
                  <a:pt x="7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21" y="591"/>
                  <a:pt x="525" y="588"/>
                  <a:pt x="525" y="584"/>
                </a:cubicBezTo>
                <a:cubicBezTo>
                  <a:pt x="525" y="60"/>
                  <a:pt x="525" y="60"/>
                  <a:pt x="525" y="60"/>
                </a:cubicBezTo>
                <a:cubicBezTo>
                  <a:pt x="525" y="56"/>
                  <a:pt x="521" y="53"/>
                  <a:pt x="518" y="53"/>
                </a:cubicBezTo>
                <a:close/>
                <a:moveTo>
                  <a:pt x="387" y="29"/>
                </a:moveTo>
                <a:cubicBezTo>
                  <a:pt x="387" y="21"/>
                  <a:pt x="393" y="14"/>
                  <a:pt x="402" y="14"/>
                </a:cubicBezTo>
                <a:cubicBezTo>
                  <a:pt x="410" y="14"/>
                  <a:pt x="416" y="21"/>
                  <a:pt x="416" y="29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416" y="100"/>
                  <a:pt x="410" y="107"/>
                  <a:pt x="402" y="107"/>
                </a:cubicBezTo>
                <a:cubicBezTo>
                  <a:pt x="393" y="107"/>
                  <a:pt x="387" y="100"/>
                  <a:pt x="387" y="92"/>
                </a:cubicBezTo>
                <a:lnTo>
                  <a:pt x="387" y="29"/>
                </a:lnTo>
                <a:close/>
                <a:moveTo>
                  <a:pt x="107" y="29"/>
                </a:moveTo>
                <a:cubicBezTo>
                  <a:pt x="107" y="21"/>
                  <a:pt x="114" y="14"/>
                  <a:pt x="122" y="14"/>
                </a:cubicBezTo>
                <a:cubicBezTo>
                  <a:pt x="130" y="14"/>
                  <a:pt x="137" y="21"/>
                  <a:pt x="137" y="29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137" y="100"/>
                  <a:pt x="130" y="107"/>
                  <a:pt x="122" y="107"/>
                </a:cubicBezTo>
                <a:cubicBezTo>
                  <a:pt x="114" y="107"/>
                  <a:pt x="107" y="100"/>
                  <a:pt x="107" y="92"/>
                </a:cubicBezTo>
                <a:lnTo>
                  <a:pt x="107" y="29"/>
                </a:lnTo>
                <a:close/>
                <a:moveTo>
                  <a:pt x="511" y="577"/>
                </a:moveTo>
                <a:cubicBezTo>
                  <a:pt x="14" y="577"/>
                  <a:pt x="14" y="577"/>
                  <a:pt x="14" y="5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511" y="177"/>
                  <a:pt x="511" y="177"/>
                  <a:pt x="511" y="177"/>
                </a:cubicBezTo>
                <a:lnTo>
                  <a:pt x="511" y="577"/>
                </a:lnTo>
                <a:close/>
                <a:moveTo>
                  <a:pt x="511" y="163"/>
                </a:moveTo>
                <a:cubicBezTo>
                  <a:pt x="14" y="163"/>
                  <a:pt x="14" y="163"/>
                  <a:pt x="14" y="163"/>
                </a:cubicBezTo>
                <a:cubicBezTo>
                  <a:pt x="14" y="67"/>
                  <a:pt x="14" y="67"/>
                  <a:pt x="1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92"/>
                  <a:pt x="93" y="92"/>
                  <a:pt x="93" y="92"/>
                </a:cubicBezTo>
                <a:cubicBezTo>
                  <a:pt x="93" y="108"/>
                  <a:pt x="106" y="121"/>
                  <a:pt x="122" y="121"/>
                </a:cubicBezTo>
                <a:cubicBezTo>
                  <a:pt x="138" y="121"/>
                  <a:pt x="151" y="108"/>
                  <a:pt x="151" y="92"/>
                </a:cubicBezTo>
                <a:cubicBezTo>
                  <a:pt x="151" y="67"/>
                  <a:pt x="151" y="67"/>
                  <a:pt x="151" y="67"/>
                </a:cubicBezTo>
                <a:cubicBezTo>
                  <a:pt x="373" y="67"/>
                  <a:pt x="373" y="67"/>
                  <a:pt x="373" y="67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3" y="108"/>
                  <a:pt x="386" y="121"/>
                  <a:pt x="402" y="121"/>
                </a:cubicBezTo>
                <a:cubicBezTo>
                  <a:pt x="417" y="121"/>
                  <a:pt x="430" y="108"/>
                  <a:pt x="430" y="92"/>
                </a:cubicBezTo>
                <a:cubicBezTo>
                  <a:pt x="430" y="67"/>
                  <a:pt x="430" y="67"/>
                  <a:pt x="430" y="67"/>
                </a:cubicBezTo>
                <a:cubicBezTo>
                  <a:pt x="511" y="67"/>
                  <a:pt x="511" y="67"/>
                  <a:pt x="511" y="67"/>
                </a:cubicBezTo>
                <a:lnTo>
                  <a:pt x="511" y="163"/>
                </a:lnTo>
                <a:close/>
                <a:moveTo>
                  <a:pt x="62" y="521"/>
                </a:moveTo>
                <a:cubicBezTo>
                  <a:pt x="462" y="521"/>
                  <a:pt x="462" y="521"/>
                  <a:pt x="462" y="521"/>
                </a:cubicBezTo>
                <a:cubicBezTo>
                  <a:pt x="466" y="521"/>
                  <a:pt x="469" y="518"/>
                  <a:pt x="469" y="514"/>
                </a:cubicBezTo>
                <a:cubicBezTo>
                  <a:pt x="469" y="241"/>
                  <a:pt x="469" y="241"/>
                  <a:pt x="469" y="241"/>
                </a:cubicBezTo>
                <a:cubicBezTo>
                  <a:pt x="469" y="237"/>
                  <a:pt x="466" y="234"/>
                  <a:pt x="462" y="234"/>
                </a:cubicBezTo>
                <a:cubicBezTo>
                  <a:pt x="62" y="234"/>
                  <a:pt x="62" y="234"/>
                  <a:pt x="62" y="234"/>
                </a:cubicBezTo>
                <a:cubicBezTo>
                  <a:pt x="58" y="234"/>
                  <a:pt x="55" y="237"/>
                  <a:pt x="55" y="241"/>
                </a:cubicBezTo>
                <a:cubicBezTo>
                  <a:pt x="55" y="514"/>
                  <a:pt x="55" y="514"/>
                  <a:pt x="55" y="514"/>
                </a:cubicBezTo>
                <a:cubicBezTo>
                  <a:pt x="55" y="518"/>
                  <a:pt x="58" y="521"/>
                  <a:pt x="62" y="521"/>
                </a:cubicBezTo>
                <a:close/>
                <a:moveTo>
                  <a:pt x="366" y="248"/>
                </a:moveTo>
                <a:cubicBezTo>
                  <a:pt x="455" y="248"/>
                  <a:pt x="455" y="248"/>
                  <a:pt x="455" y="248"/>
                </a:cubicBezTo>
                <a:cubicBezTo>
                  <a:pt x="455" y="325"/>
                  <a:pt x="455" y="325"/>
                  <a:pt x="455" y="325"/>
                </a:cubicBezTo>
                <a:cubicBezTo>
                  <a:pt x="366" y="325"/>
                  <a:pt x="366" y="325"/>
                  <a:pt x="366" y="325"/>
                </a:cubicBezTo>
                <a:lnTo>
                  <a:pt x="366" y="248"/>
                </a:lnTo>
                <a:close/>
                <a:moveTo>
                  <a:pt x="366" y="339"/>
                </a:moveTo>
                <a:cubicBezTo>
                  <a:pt x="455" y="339"/>
                  <a:pt x="455" y="339"/>
                  <a:pt x="455" y="339"/>
                </a:cubicBezTo>
                <a:cubicBezTo>
                  <a:pt x="455" y="414"/>
                  <a:pt x="455" y="414"/>
                  <a:pt x="455" y="414"/>
                </a:cubicBezTo>
                <a:cubicBezTo>
                  <a:pt x="366" y="414"/>
                  <a:pt x="366" y="414"/>
                  <a:pt x="366" y="414"/>
                </a:cubicBezTo>
                <a:lnTo>
                  <a:pt x="366" y="339"/>
                </a:lnTo>
                <a:close/>
                <a:moveTo>
                  <a:pt x="366" y="428"/>
                </a:moveTo>
                <a:cubicBezTo>
                  <a:pt x="455" y="428"/>
                  <a:pt x="455" y="428"/>
                  <a:pt x="455" y="428"/>
                </a:cubicBezTo>
                <a:cubicBezTo>
                  <a:pt x="455" y="507"/>
                  <a:pt x="455" y="507"/>
                  <a:pt x="455" y="507"/>
                </a:cubicBezTo>
                <a:cubicBezTo>
                  <a:pt x="366" y="507"/>
                  <a:pt x="366" y="507"/>
                  <a:pt x="366" y="507"/>
                </a:cubicBezTo>
                <a:lnTo>
                  <a:pt x="366" y="428"/>
                </a:lnTo>
                <a:close/>
                <a:moveTo>
                  <a:pt x="266" y="248"/>
                </a:moveTo>
                <a:cubicBezTo>
                  <a:pt x="352" y="248"/>
                  <a:pt x="352" y="248"/>
                  <a:pt x="352" y="248"/>
                </a:cubicBezTo>
                <a:cubicBezTo>
                  <a:pt x="352" y="325"/>
                  <a:pt x="352" y="325"/>
                  <a:pt x="352" y="325"/>
                </a:cubicBezTo>
                <a:cubicBezTo>
                  <a:pt x="266" y="325"/>
                  <a:pt x="266" y="325"/>
                  <a:pt x="266" y="325"/>
                </a:cubicBezTo>
                <a:lnTo>
                  <a:pt x="266" y="248"/>
                </a:lnTo>
                <a:close/>
                <a:moveTo>
                  <a:pt x="266" y="339"/>
                </a:moveTo>
                <a:cubicBezTo>
                  <a:pt x="352" y="339"/>
                  <a:pt x="352" y="339"/>
                  <a:pt x="352" y="339"/>
                </a:cubicBezTo>
                <a:cubicBezTo>
                  <a:pt x="352" y="414"/>
                  <a:pt x="352" y="414"/>
                  <a:pt x="352" y="414"/>
                </a:cubicBezTo>
                <a:cubicBezTo>
                  <a:pt x="266" y="414"/>
                  <a:pt x="266" y="414"/>
                  <a:pt x="266" y="414"/>
                </a:cubicBezTo>
                <a:lnTo>
                  <a:pt x="266" y="339"/>
                </a:lnTo>
                <a:close/>
                <a:moveTo>
                  <a:pt x="266" y="428"/>
                </a:moveTo>
                <a:cubicBezTo>
                  <a:pt x="352" y="428"/>
                  <a:pt x="352" y="428"/>
                  <a:pt x="352" y="428"/>
                </a:cubicBezTo>
                <a:cubicBezTo>
                  <a:pt x="352" y="507"/>
                  <a:pt x="352" y="507"/>
                  <a:pt x="352" y="507"/>
                </a:cubicBezTo>
                <a:cubicBezTo>
                  <a:pt x="266" y="507"/>
                  <a:pt x="266" y="507"/>
                  <a:pt x="266" y="507"/>
                </a:cubicBezTo>
                <a:lnTo>
                  <a:pt x="266" y="428"/>
                </a:lnTo>
                <a:close/>
                <a:moveTo>
                  <a:pt x="165" y="248"/>
                </a:moveTo>
                <a:cubicBezTo>
                  <a:pt x="252" y="248"/>
                  <a:pt x="252" y="248"/>
                  <a:pt x="252" y="248"/>
                </a:cubicBezTo>
                <a:cubicBezTo>
                  <a:pt x="252" y="325"/>
                  <a:pt x="252" y="325"/>
                  <a:pt x="252" y="325"/>
                </a:cubicBezTo>
                <a:cubicBezTo>
                  <a:pt x="165" y="325"/>
                  <a:pt x="165" y="325"/>
                  <a:pt x="165" y="325"/>
                </a:cubicBezTo>
                <a:lnTo>
                  <a:pt x="165" y="248"/>
                </a:lnTo>
                <a:close/>
                <a:moveTo>
                  <a:pt x="165" y="339"/>
                </a:moveTo>
                <a:cubicBezTo>
                  <a:pt x="252" y="339"/>
                  <a:pt x="252" y="339"/>
                  <a:pt x="252" y="339"/>
                </a:cubicBezTo>
                <a:cubicBezTo>
                  <a:pt x="252" y="414"/>
                  <a:pt x="252" y="414"/>
                  <a:pt x="252" y="414"/>
                </a:cubicBezTo>
                <a:cubicBezTo>
                  <a:pt x="165" y="414"/>
                  <a:pt x="165" y="414"/>
                  <a:pt x="165" y="414"/>
                </a:cubicBezTo>
                <a:lnTo>
                  <a:pt x="165" y="339"/>
                </a:lnTo>
                <a:close/>
                <a:moveTo>
                  <a:pt x="165" y="428"/>
                </a:moveTo>
                <a:cubicBezTo>
                  <a:pt x="252" y="428"/>
                  <a:pt x="252" y="428"/>
                  <a:pt x="252" y="428"/>
                </a:cubicBezTo>
                <a:cubicBezTo>
                  <a:pt x="252" y="507"/>
                  <a:pt x="252" y="507"/>
                  <a:pt x="252" y="507"/>
                </a:cubicBezTo>
                <a:cubicBezTo>
                  <a:pt x="165" y="507"/>
                  <a:pt x="165" y="507"/>
                  <a:pt x="165" y="507"/>
                </a:cubicBezTo>
                <a:lnTo>
                  <a:pt x="165" y="428"/>
                </a:lnTo>
                <a:close/>
                <a:moveTo>
                  <a:pt x="69" y="248"/>
                </a:moveTo>
                <a:cubicBezTo>
                  <a:pt x="151" y="248"/>
                  <a:pt x="151" y="248"/>
                  <a:pt x="151" y="248"/>
                </a:cubicBezTo>
                <a:cubicBezTo>
                  <a:pt x="151" y="325"/>
                  <a:pt x="151" y="325"/>
                  <a:pt x="151" y="325"/>
                </a:cubicBezTo>
                <a:cubicBezTo>
                  <a:pt x="69" y="325"/>
                  <a:pt x="69" y="325"/>
                  <a:pt x="69" y="325"/>
                </a:cubicBezTo>
                <a:lnTo>
                  <a:pt x="69" y="248"/>
                </a:lnTo>
                <a:close/>
                <a:moveTo>
                  <a:pt x="69" y="339"/>
                </a:moveTo>
                <a:cubicBezTo>
                  <a:pt x="151" y="339"/>
                  <a:pt x="151" y="339"/>
                  <a:pt x="151" y="339"/>
                </a:cubicBezTo>
                <a:cubicBezTo>
                  <a:pt x="151" y="414"/>
                  <a:pt x="151" y="414"/>
                  <a:pt x="151" y="414"/>
                </a:cubicBezTo>
                <a:cubicBezTo>
                  <a:pt x="69" y="414"/>
                  <a:pt x="69" y="414"/>
                  <a:pt x="69" y="414"/>
                </a:cubicBezTo>
                <a:lnTo>
                  <a:pt x="69" y="339"/>
                </a:lnTo>
                <a:close/>
                <a:moveTo>
                  <a:pt x="69" y="428"/>
                </a:moveTo>
                <a:cubicBezTo>
                  <a:pt x="151" y="428"/>
                  <a:pt x="151" y="428"/>
                  <a:pt x="151" y="428"/>
                </a:cubicBezTo>
                <a:cubicBezTo>
                  <a:pt x="151" y="507"/>
                  <a:pt x="151" y="507"/>
                  <a:pt x="151" y="507"/>
                </a:cubicBezTo>
                <a:cubicBezTo>
                  <a:pt x="69" y="507"/>
                  <a:pt x="69" y="507"/>
                  <a:pt x="69" y="507"/>
                </a:cubicBezTo>
                <a:lnTo>
                  <a:pt x="69" y="4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43">
            <a:extLst>
              <a:ext uri="{FF2B5EF4-FFF2-40B4-BE49-F238E27FC236}">
                <a16:creationId xmlns:a16="http://schemas.microsoft.com/office/drawing/2014/main" xmlns="" id="{55FA9CDD-FB6F-49B3-B3E5-17D6E538671D}"/>
              </a:ext>
            </a:extLst>
          </p:cNvPr>
          <p:cNvSpPr/>
          <p:nvPr/>
        </p:nvSpPr>
        <p:spPr>
          <a:xfrm>
            <a:off x="11111683" y="1790024"/>
            <a:ext cx="115200" cy="11545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23" name="Oval 17">
            <a:extLst>
              <a:ext uri="{FF2B5EF4-FFF2-40B4-BE49-F238E27FC236}">
                <a16:creationId xmlns:a16="http://schemas.microsoft.com/office/drawing/2014/main" xmlns="" id="{63122F96-2B16-4285-BB08-6A9FD828B465}"/>
              </a:ext>
            </a:extLst>
          </p:cNvPr>
          <p:cNvSpPr/>
          <p:nvPr/>
        </p:nvSpPr>
        <p:spPr>
          <a:xfrm>
            <a:off x="10833930" y="2566212"/>
            <a:ext cx="708120" cy="7081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cxnSp>
        <p:nvCxnSpPr>
          <p:cNvPr id="24" name="Straight Connector 28">
            <a:extLst>
              <a:ext uri="{FF2B5EF4-FFF2-40B4-BE49-F238E27FC236}">
                <a16:creationId xmlns:a16="http://schemas.microsoft.com/office/drawing/2014/main" xmlns="" id="{FA5AB180-B39D-4A04-895A-123186A2F51F}"/>
              </a:ext>
            </a:extLst>
          </p:cNvPr>
          <p:cNvCxnSpPr/>
          <p:nvPr/>
        </p:nvCxnSpPr>
        <p:spPr>
          <a:xfrm flipV="1">
            <a:off x="11187990" y="2013328"/>
            <a:ext cx="0" cy="552884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38">
            <a:extLst>
              <a:ext uri="{FF2B5EF4-FFF2-40B4-BE49-F238E27FC236}">
                <a16:creationId xmlns:a16="http://schemas.microsoft.com/office/drawing/2014/main" xmlns="" id="{36FB837C-C264-4B23-8D5C-703A0D46079B}"/>
              </a:ext>
            </a:extLst>
          </p:cNvPr>
          <p:cNvSpPr/>
          <p:nvPr/>
        </p:nvSpPr>
        <p:spPr>
          <a:xfrm>
            <a:off x="10195083" y="3349767"/>
            <a:ext cx="1985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800" dirty="0"/>
              <a:t>1 października</a:t>
            </a:r>
            <a:endParaRPr lang="en-US" sz="1800" dirty="0"/>
          </a:p>
        </p:txBody>
      </p:sp>
      <p:sp>
        <p:nvSpPr>
          <p:cNvPr id="26" name="Freeform 116">
            <a:extLst>
              <a:ext uri="{FF2B5EF4-FFF2-40B4-BE49-F238E27FC236}">
                <a16:creationId xmlns:a16="http://schemas.microsoft.com/office/drawing/2014/main" xmlns="" id="{EC40B0C2-3A73-420A-B11C-31611F019E81}"/>
              </a:ext>
            </a:extLst>
          </p:cNvPr>
          <p:cNvSpPr>
            <a:spLocks noEditPoints="1"/>
          </p:cNvSpPr>
          <p:nvPr/>
        </p:nvSpPr>
        <p:spPr bwMode="auto">
          <a:xfrm>
            <a:off x="9152670" y="2711673"/>
            <a:ext cx="351127" cy="393915"/>
          </a:xfrm>
          <a:custGeom>
            <a:avLst/>
            <a:gdLst>
              <a:gd name="T0" fmla="*/ 430 w 525"/>
              <a:gd name="T1" fmla="*/ 53 h 591"/>
              <a:gd name="T2" fmla="*/ 402 w 525"/>
              <a:gd name="T3" fmla="*/ 0 h 591"/>
              <a:gd name="T4" fmla="*/ 373 w 525"/>
              <a:gd name="T5" fmla="*/ 53 h 591"/>
              <a:gd name="T6" fmla="*/ 151 w 525"/>
              <a:gd name="T7" fmla="*/ 29 h 591"/>
              <a:gd name="T8" fmla="*/ 93 w 525"/>
              <a:gd name="T9" fmla="*/ 29 h 591"/>
              <a:gd name="T10" fmla="*/ 7 w 525"/>
              <a:gd name="T11" fmla="*/ 53 h 591"/>
              <a:gd name="T12" fmla="*/ 0 w 525"/>
              <a:gd name="T13" fmla="*/ 584 h 591"/>
              <a:gd name="T14" fmla="*/ 518 w 525"/>
              <a:gd name="T15" fmla="*/ 591 h 591"/>
              <a:gd name="T16" fmla="*/ 525 w 525"/>
              <a:gd name="T17" fmla="*/ 60 h 591"/>
              <a:gd name="T18" fmla="*/ 387 w 525"/>
              <a:gd name="T19" fmla="*/ 29 h 591"/>
              <a:gd name="T20" fmla="*/ 416 w 525"/>
              <a:gd name="T21" fmla="*/ 29 h 591"/>
              <a:gd name="T22" fmla="*/ 402 w 525"/>
              <a:gd name="T23" fmla="*/ 107 h 591"/>
              <a:gd name="T24" fmla="*/ 387 w 525"/>
              <a:gd name="T25" fmla="*/ 29 h 591"/>
              <a:gd name="T26" fmla="*/ 122 w 525"/>
              <a:gd name="T27" fmla="*/ 14 h 591"/>
              <a:gd name="T28" fmla="*/ 137 w 525"/>
              <a:gd name="T29" fmla="*/ 92 h 591"/>
              <a:gd name="T30" fmla="*/ 107 w 525"/>
              <a:gd name="T31" fmla="*/ 92 h 591"/>
              <a:gd name="T32" fmla="*/ 511 w 525"/>
              <a:gd name="T33" fmla="*/ 577 h 591"/>
              <a:gd name="T34" fmla="*/ 14 w 525"/>
              <a:gd name="T35" fmla="*/ 177 h 591"/>
              <a:gd name="T36" fmla="*/ 511 w 525"/>
              <a:gd name="T37" fmla="*/ 577 h 591"/>
              <a:gd name="T38" fmla="*/ 14 w 525"/>
              <a:gd name="T39" fmla="*/ 163 h 591"/>
              <a:gd name="T40" fmla="*/ 93 w 525"/>
              <a:gd name="T41" fmla="*/ 67 h 591"/>
              <a:gd name="T42" fmla="*/ 122 w 525"/>
              <a:gd name="T43" fmla="*/ 121 h 591"/>
              <a:gd name="T44" fmla="*/ 151 w 525"/>
              <a:gd name="T45" fmla="*/ 67 h 591"/>
              <a:gd name="T46" fmla="*/ 373 w 525"/>
              <a:gd name="T47" fmla="*/ 92 h 591"/>
              <a:gd name="T48" fmla="*/ 430 w 525"/>
              <a:gd name="T49" fmla="*/ 92 h 591"/>
              <a:gd name="T50" fmla="*/ 511 w 525"/>
              <a:gd name="T51" fmla="*/ 67 h 591"/>
              <a:gd name="T52" fmla="*/ 62 w 525"/>
              <a:gd name="T53" fmla="*/ 521 h 591"/>
              <a:gd name="T54" fmla="*/ 469 w 525"/>
              <a:gd name="T55" fmla="*/ 514 h 591"/>
              <a:gd name="T56" fmla="*/ 462 w 525"/>
              <a:gd name="T57" fmla="*/ 234 h 591"/>
              <a:gd name="T58" fmla="*/ 55 w 525"/>
              <a:gd name="T59" fmla="*/ 241 h 591"/>
              <a:gd name="T60" fmla="*/ 62 w 525"/>
              <a:gd name="T61" fmla="*/ 521 h 591"/>
              <a:gd name="T62" fmla="*/ 455 w 525"/>
              <a:gd name="T63" fmla="*/ 248 h 591"/>
              <a:gd name="T64" fmla="*/ 366 w 525"/>
              <a:gd name="T65" fmla="*/ 325 h 591"/>
              <a:gd name="T66" fmla="*/ 366 w 525"/>
              <a:gd name="T67" fmla="*/ 339 h 591"/>
              <a:gd name="T68" fmla="*/ 455 w 525"/>
              <a:gd name="T69" fmla="*/ 414 h 591"/>
              <a:gd name="T70" fmla="*/ 366 w 525"/>
              <a:gd name="T71" fmla="*/ 339 h 591"/>
              <a:gd name="T72" fmla="*/ 455 w 525"/>
              <a:gd name="T73" fmla="*/ 428 h 591"/>
              <a:gd name="T74" fmla="*/ 366 w 525"/>
              <a:gd name="T75" fmla="*/ 507 h 591"/>
              <a:gd name="T76" fmla="*/ 266 w 525"/>
              <a:gd name="T77" fmla="*/ 248 h 591"/>
              <a:gd name="T78" fmla="*/ 352 w 525"/>
              <a:gd name="T79" fmla="*/ 325 h 591"/>
              <a:gd name="T80" fmla="*/ 266 w 525"/>
              <a:gd name="T81" fmla="*/ 248 h 591"/>
              <a:gd name="T82" fmla="*/ 352 w 525"/>
              <a:gd name="T83" fmla="*/ 339 h 591"/>
              <a:gd name="T84" fmla="*/ 266 w 525"/>
              <a:gd name="T85" fmla="*/ 414 h 591"/>
              <a:gd name="T86" fmla="*/ 266 w 525"/>
              <a:gd name="T87" fmla="*/ 428 h 591"/>
              <a:gd name="T88" fmla="*/ 352 w 525"/>
              <a:gd name="T89" fmla="*/ 507 h 591"/>
              <a:gd name="T90" fmla="*/ 266 w 525"/>
              <a:gd name="T91" fmla="*/ 428 h 591"/>
              <a:gd name="T92" fmla="*/ 252 w 525"/>
              <a:gd name="T93" fmla="*/ 248 h 591"/>
              <a:gd name="T94" fmla="*/ 165 w 525"/>
              <a:gd name="T95" fmla="*/ 325 h 591"/>
              <a:gd name="T96" fmla="*/ 165 w 525"/>
              <a:gd name="T97" fmla="*/ 339 h 591"/>
              <a:gd name="T98" fmla="*/ 252 w 525"/>
              <a:gd name="T99" fmla="*/ 414 h 591"/>
              <a:gd name="T100" fmla="*/ 165 w 525"/>
              <a:gd name="T101" fmla="*/ 339 h 591"/>
              <a:gd name="T102" fmla="*/ 252 w 525"/>
              <a:gd name="T103" fmla="*/ 428 h 591"/>
              <a:gd name="T104" fmla="*/ 165 w 525"/>
              <a:gd name="T105" fmla="*/ 507 h 591"/>
              <a:gd name="T106" fmla="*/ 69 w 525"/>
              <a:gd name="T107" fmla="*/ 248 h 591"/>
              <a:gd name="T108" fmla="*/ 151 w 525"/>
              <a:gd name="T109" fmla="*/ 325 h 591"/>
              <a:gd name="T110" fmla="*/ 69 w 525"/>
              <a:gd name="T111" fmla="*/ 248 h 591"/>
              <a:gd name="T112" fmla="*/ 151 w 525"/>
              <a:gd name="T113" fmla="*/ 339 h 591"/>
              <a:gd name="T114" fmla="*/ 69 w 525"/>
              <a:gd name="T115" fmla="*/ 414 h 591"/>
              <a:gd name="T116" fmla="*/ 69 w 525"/>
              <a:gd name="T117" fmla="*/ 428 h 591"/>
              <a:gd name="T118" fmla="*/ 151 w 525"/>
              <a:gd name="T119" fmla="*/ 507 h 591"/>
              <a:gd name="T120" fmla="*/ 69 w 525"/>
              <a:gd name="T121" fmla="*/ 428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5" h="591">
                <a:moveTo>
                  <a:pt x="518" y="53"/>
                </a:moveTo>
                <a:cubicBezTo>
                  <a:pt x="430" y="53"/>
                  <a:pt x="430" y="53"/>
                  <a:pt x="430" y="53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30" y="13"/>
                  <a:pt x="417" y="0"/>
                  <a:pt x="402" y="0"/>
                </a:cubicBezTo>
                <a:cubicBezTo>
                  <a:pt x="386" y="0"/>
                  <a:pt x="373" y="13"/>
                  <a:pt x="373" y="29"/>
                </a:cubicBezTo>
                <a:cubicBezTo>
                  <a:pt x="373" y="53"/>
                  <a:pt x="373" y="53"/>
                  <a:pt x="37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29"/>
                  <a:pt x="151" y="29"/>
                  <a:pt x="151" y="29"/>
                </a:cubicBezTo>
                <a:cubicBezTo>
                  <a:pt x="151" y="13"/>
                  <a:pt x="138" y="0"/>
                  <a:pt x="122" y="0"/>
                </a:cubicBezTo>
                <a:cubicBezTo>
                  <a:pt x="106" y="0"/>
                  <a:pt x="93" y="13"/>
                  <a:pt x="93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588"/>
                  <a:pt x="3" y="591"/>
                  <a:pt x="7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21" y="591"/>
                  <a:pt x="525" y="588"/>
                  <a:pt x="525" y="584"/>
                </a:cubicBezTo>
                <a:cubicBezTo>
                  <a:pt x="525" y="60"/>
                  <a:pt x="525" y="60"/>
                  <a:pt x="525" y="60"/>
                </a:cubicBezTo>
                <a:cubicBezTo>
                  <a:pt x="525" y="56"/>
                  <a:pt x="521" y="53"/>
                  <a:pt x="518" y="53"/>
                </a:cubicBezTo>
                <a:close/>
                <a:moveTo>
                  <a:pt x="387" y="29"/>
                </a:moveTo>
                <a:cubicBezTo>
                  <a:pt x="387" y="21"/>
                  <a:pt x="393" y="14"/>
                  <a:pt x="402" y="14"/>
                </a:cubicBezTo>
                <a:cubicBezTo>
                  <a:pt x="410" y="14"/>
                  <a:pt x="416" y="21"/>
                  <a:pt x="416" y="29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416" y="100"/>
                  <a:pt x="410" y="107"/>
                  <a:pt x="402" y="107"/>
                </a:cubicBezTo>
                <a:cubicBezTo>
                  <a:pt x="393" y="107"/>
                  <a:pt x="387" y="100"/>
                  <a:pt x="387" y="92"/>
                </a:cubicBezTo>
                <a:lnTo>
                  <a:pt x="387" y="29"/>
                </a:lnTo>
                <a:close/>
                <a:moveTo>
                  <a:pt x="107" y="29"/>
                </a:moveTo>
                <a:cubicBezTo>
                  <a:pt x="107" y="21"/>
                  <a:pt x="114" y="14"/>
                  <a:pt x="122" y="14"/>
                </a:cubicBezTo>
                <a:cubicBezTo>
                  <a:pt x="130" y="14"/>
                  <a:pt x="137" y="21"/>
                  <a:pt x="137" y="29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137" y="100"/>
                  <a:pt x="130" y="107"/>
                  <a:pt x="122" y="107"/>
                </a:cubicBezTo>
                <a:cubicBezTo>
                  <a:pt x="114" y="107"/>
                  <a:pt x="107" y="100"/>
                  <a:pt x="107" y="92"/>
                </a:cubicBezTo>
                <a:lnTo>
                  <a:pt x="107" y="29"/>
                </a:lnTo>
                <a:close/>
                <a:moveTo>
                  <a:pt x="511" y="577"/>
                </a:moveTo>
                <a:cubicBezTo>
                  <a:pt x="14" y="577"/>
                  <a:pt x="14" y="577"/>
                  <a:pt x="14" y="5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511" y="177"/>
                  <a:pt x="511" y="177"/>
                  <a:pt x="511" y="177"/>
                </a:cubicBezTo>
                <a:lnTo>
                  <a:pt x="511" y="577"/>
                </a:lnTo>
                <a:close/>
                <a:moveTo>
                  <a:pt x="511" y="163"/>
                </a:moveTo>
                <a:cubicBezTo>
                  <a:pt x="14" y="163"/>
                  <a:pt x="14" y="163"/>
                  <a:pt x="14" y="163"/>
                </a:cubicBezTo>
                <a:cubicBezTo>
                  <a:pt x="14" y="67"/>
                  <a:pt x="14" y="67"/>
                  <a:pt x="1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92"/>
                  <a:pt x="93" y="92"/>
                  <a:pt x="93" y="92"/>
                </a:cubicBezTo>
                <a:cubicBezTo>
                  <a:pt x="93" y="108"/>
                  <a:pt x="106" y="121"/>
                  <a:pt x="122" y="121"/>
                </a:cubicBezTo>
                <a:cubicBezTo>
                  <a:pt x="138" y="121"/>
                  <a:pt x="151" y="108"/>
                  <a:pt x="151" y="92"/>
                </a:cubicBezTo>
                <a:cubicBezTo>
                  <a:pt x="151" y="67"/>
                  <a:pt x="151" y="67"/>
                  <a:pt x="151" y="67"/>
                </a:cubicBezTo>
                <a:cubicBezTo>
                  <a:pt x="373" y="67"/>
                  <a:pt x="373" y="67"/>
                  <a:pt x="373" y="67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3" y="108"/>
                  <a:pt x="386" y="121"/>
                  <a:pt x="402" y="121"/>
                </a:cubicBezTo>
                <a:cubicBezTo>
                  <a:pt x="417" y="121"/>
                  <a:pt x="430" y="108"/>
                  <a:pt x="430" y="92"/>
                </a:cubicBezTo>
                <a:cubicBezTo>
                  <a:pt x="430" y="67"/>
                  <a:pt x="430" y="67"/>
                  <a:pt x="430" y="67"/>
                </a:cubicBezTo>
                <a:cubicBezTo>
                  <a:pt x="511" y="67"/>
                  <a:pt x="511" y="67"/>
                  <a:pt x="511" y="67"/>
                </a:cubicBezTo>
                <a:lnTo>
                  <a:pt x="511" y="163"/>
                </a:lnTo>
                <a:close/>
                <a:moveTo>
                  <a:pt x="62" y="521"/>
                </a:moveTo>
                <a:cubicBezTo>
                  <a:pt x="462" y="521"/>
                  <a:pt x="462" y="521"/>
                  <a:pt x="462" y="521"/>
                </a:cubicBezTo>
                <a:cubicBezTo>
                  <a:pt x="466" y="521"/>
                  <a:pt x="469" y="518"/>
                  <a:pt x="469" y="514"/>
                </a:cubicBezTo>
                <a:cubicBezTo>
                  <a:pt x="469" y="241"/>
                  <a:pt x="469" y="241"/>
                  <a:pt x="469" y="241"/>
                </a:cubicBezTo>
                <a:cubicBezTo>
                  <a:pt x="469" y="237"/>
                  <a:pt x="466" y="234"/>
                  <a:pt x="462" y="234"/>
                </a:cubicBezTo>
                <a:cubicBezTo>
                  <a:pt x="62" y="234"/>
                  <a:pt x="62" y="234"/>
                  <a:pt x="62" y="234"/>
                </a:cubicBezTo>
                <a:cubicBezTo>
                  <a:pt x="58" y="234"/>
                  <a:pt x="55" y="237"/>
                  <a:pt x="55" y="241"/>
                </a:cubicBezTo>
                <a:cubicBezTo>
                  <a:pt x="55" y="514"/>
                  <a:pt x="55" y="514"/>
                  <a:pt x="55" y="514"/>
                </a:cubicBezTo>
                <a:cubicBezTo>
                  <a:pt x="55" y="518"/>
                  <a:pt x="58" y="521"/>
                  <a:pt x="62" y="521"/>
                </a:cubicBezTo>
                <a:close/>
                <a:moveTo>
                  <a:pt x="366" y="248"/>
                </a:moveTo>
                <a:cubicBezTo>
                  <a:pt x="455" y="248"/>
                  <a:pt x="455" y="248"/>
                  <a:pt x="455" y="248"/>
                </a:cubicBezTo>
                <a:cubicBezTo>
                  <a:pt x="455" y="325"/>
                  <a:pt x="455" y="325"/>
                  <a:pt x="455" y="325"/>
                </a:cubicBezTo>
                <a:cubicBezTo>
                  <a:pt x="366" y="325"/>
                  <a:pt x="366" y="325"/>
                  <a:pt x="366" y="325"/>
                </a:cubicBezTo>
                <a:lnTo>
                  <a:pt x="366" y="248"/>
                </a:lnTo>
                <a:close/>
                <a:moveTo>
                  <a:pt x="366" y="339"/>
                </a:moveTo>
                <a:cubicBezTo>
                  <a:pt x="455" y="339"/>
                  <a:pt x="455" y="339"/>
                  <a:pt x="455" y="339"/>
                </a:cubicBezTo>
                <a:cubicBezTo>
                  <a:pt x="455" y="414"/>
                  <a:pt x="455" y="414"/>
                  <a:pt x="455" y="414"/>
                </a:cubicBezTo>
                <a:cubicBezTo>
                  <a:pt x="366" y="414"/>
                  <a:pt x="366" y="414"/>
                  <a:pt x="366" y="414"/>
                </a:cubicBezTo>
                <a:lnTo>
                  <a:pt x="366" y="339"/>
                </a:lnTo>
                <a:close/>
                <a:moveTo>
                  <a:pt x="366" y="428"/>
                </a:moveTo>
                <a:cubicBezTo>
                  <a:pt x="455" y="428"/>
                  <a:pt x="455" y="428"/>
                  <a:pt x="455" y="428"/>
                </a:cubicBezTo>
                <a:cubicBezTo>
                  <a:pt x="455" y="507"/>
                  <a:pt x="455" y="507"/>
                  <a:pt x="455" y="507"/>
                </a:cubicBezTo>
                <a:cubicBezTo>
                  <a:pt x="366" y="507"/>
                  <a:pt x="366" y="507"/>
                  <a:pt x="366" y="507"/>
                </a:cubicBezTo>
                <a:lnTo>
                  <a:pt x="366" y="428"/>
                </a:lnTo>
                <a:close/>
                <a:moveTo>
                  <a:pt x="266" y="248"/>
                </a:moveTo>
                <a:cubicBezTo>
                  <a:pt x="352" y="248"/>
                  <a:pt x="352" y="248"/>
                  <a:pt x="352" y="248"/>
                </a:cubicBezTo>
                <a:cubicBezTo>
                  <a:pt x="352" y="325"/>
                  <a:pt x="352" y="325"/>
                  <a:pt x="352" y="325"/>
                </a:cubicBezTo>
                <a:cubicBezTo>
                  <a:pt x="266" y="325"/>
                  <a:pt x="266" y="325"/>
                  <a:pt x="266" y="325"/>
                </a:cubicBezTo>
                <a:lnTo>
                  <a:pt x="266" y="248"/>
                </a:lnTo>
                <a:close/>
                <a:moveTo>
                  <a:pt x="266" y="339"/>
                </a:moveTo>
                <a:cubicBezTo>
                  <a:pt x="352" y="339"/>
                  <a:pt x="352" y="339"/>
                  <a:pt x="352" y="339"/>
                </a:cubicBezTo>
                <a:cubicBezTo>
                  <a:pt x="352" y="414"/>
                  <a:pt x="352" y="414"/>
                  <a:pt x="352" y="414"/>
                </a:cubicBezTo>
                <a:cubicBezTo>
                  <a:pt x="266" y="414"/>
                  <a:pt x="266" y="414"/>
                  <a:pt x="266" y="414"/>
                </a:cubicBezTo>
                <a:lnTo>
                  <a:pt x="266" y="339"/>
                </a:lnTo>
                <a:close/>
                <a:moveTo>
                  <a:pt x="266" y="428"/>
                </a:moveTo>
                <a:cubicBezTo>
                  <a:pt x="352" y="428"/>
                  <a:pt x="352" y="428"/>
                  <a:pt x="352" y="428"/>
                </a:cubicBezTo>
                <a:cubicBezTo>
                  <a:pt x="352" y="507"/>
                  <a:pt x="352" y="507"/>
                  <a:pt x="352" y="507"/>
                </a:cubicBezTo>
                <a:cubicBezTo>
                  <a:pt x="266" y="507"/>
                  <a:pt x="266" y="507"/>
                  <a:pt x="266" y="507"/>
                </a:cubicBezTo>
                <a:lnTo>
                  <a:pt x="266" y="428"/>
                </a:lnTo>
                <a:close/>
                <a:moveTo>
                  <a:pt x="165" y="248"/>
                </a:moveTo>
                <a:cubicBezTo>
                  <a:pt x="252" y="248"/>
                  <a:pt x="252" y="248"/>
                  <a:pt x="252" y="248"/>
                </a:cubicBezTo>
                <a:cubicBezTo>
                  <a:pt x="252" y="325"/>
                  <a:pt x="252" y="325"/>
                  <a:pt x="252" y="325"/>
                </a:cubicBezTo>
                <a:cubicBezTo>
                  <a:pt x="165" y="325"/>
                  <a:pt x="165" y="325"/>
                  <a:pt x="165" y="325"/>
                </a:cubicBezTo>
                <a:lnTo>
                  <a:pt x="165" y="248"/>
                </a:lnTo>
                <a:close/>
                <a:moveTo>
                  <a:pt x="165" y="339"/>
                </a:moveTo>
                <a:cubicBezTo>
                  <a:pt x="252" y="339"/>
                  <a:pt x="252" y="339"/>
                  <a:pt x="252" y="339"/>
                </a:cubicBezTo>
                <a:cubicBezTo>
                  <a:pt x="252" y="414"/>
                  <a:pt x="252" y="414"/>
                  <a:pt x="252" y="414"/>
                </a:cubicBezTo>
                <a:cubicBezTo>
                  <a:pt x="165" y="414"/>
                  <a:pt x="165" y="414"/>
                  <a:pt x="165" y="414"/>
                </a:cubicBezTo>
                <a:lnTo>
                  <a:pt x="165" y="339"/>
                </a:lnTo>
                <a:close/>
                <a:moveTo>
                  <a:pt x="165" y="428"/>
                </a:moveTo>
                <a:cubicBezTo>
                  <a:pt x="252" y="428"/>
                  <a:pt x="252" y="428"/>
                  <a:pt x="252" y="428"/>
                </a:cubicBezTo>
                <a:cubicBezTo>
                  <a:pt x="252" y="507"/>
                  <a:pt x="252" y="507"/>
                  <a:pt x="252" y="507"/>
                </a:cubicBezTo>
                <a:cubicBezTo>
                  <a:pt x="165" y="507"/>
                  <a:pt x="165" y="507"/>
                  <a:pt x="165" y="507"/>
                </a:cubicBezTo>
                <a:lnTo>
                  <a:pt x="165" y="428"/>
                </a:lnTo>
                <a:close/>
                <a:moveTo>
                  <a:pt x="69" y="248"/>
                </a:moveTo>
                <a:cubicBezTo>
                  <a:pt x="151" y="248"/>
                  <a:pt x="151" y="248"/>
                  <a:pt x="151" y="248"/>
                </a:cubicBezTo>
                <a:cubicBezTo>
                  <a:pt x="151" y="325"/>
                  <a:pt x="151" y="325"/>
                  <a:pt x="151" y="325"/>
                </a:cubicBezTo>
                <a:cubicBezTo>
                  <a:pt x="69" y="325"/>
                  <a:pt x="69" y="325"/>
                  <a:pt x="69" y="325"/>
                </a:cubicBezTo>
                <a:lnTo>
                  <a:pt x="69" y="248"/>
                </a:lnTo>
                <a:close/>
                <a:moveTo>
                  <a:pt x="69" y="339"/>
                </a:moveTo>
                <a:cubicBezTo>
                  <a:pt x="151" y="339"/>
                  <a:pt x="151" y="339"/>
                  <a:pt x="151" y="339"/>
                </a:cubicBezTo>
                <a:cubicBezTo>
                  <a:pt x="151" y="414"/>
                  <a:pt x="151" y="414"/>
                  <a:pt x="151" y="414"/>
                </a:cubicBezTo>
                <a:cubicBezTo>
                  <a:pt x="69" y="414"/>
                  <a:pt x="69" y="414"/>
                  <a:pt x="69" y="414"/>
                </a:cubicBezTo>
                <a:lnTo>
                  <a:pt x="69" y="339"/>
                </a:lnTo>
                <a:close/>
                <a:moveTo>
                  <a:pt x="69" y="428"/>
                </a:moveTo>
                <a:cubicBezTo>
                  <a:pt x="151" y="428"/>
                  <a:pt x="151" y="428"/>
                  <a:pt x="151" y="428"/>
                </a:cubicBezTo>
                <a:cubicBezTo>
                  <a:pt x="151" y="507"/>
                  <a:pt x="151" y="507"/>
                  <a:pt x="151" y="507"/>
                </a:cubicBezTo>
                <a:cubicBezTo>
                  <a:pt x="69" y="507"/>
                  <a:pt x="69" y="507"/>
                  <a:pt x="69" y="507"/>
                </a:cubicBezTo>
                <a:lnTo>
                  <a:pt x="69" y="4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16">
            <a:extLst>
              <a:ext uri="{FF2B5EF4-FFF2-40B4-BE49-F238E27FC236}">
                <a16:creationId xmlns:a16="http://schemas.microsoft.com/office/drawing/2014/main" xmlns="" id="{889F1FD7-B9E4-4C58-A86A-B7970DC171D0}"/>
              </a:ext>
            </a:extLst>
          </p:cNvPr>
          <p:cNvSpPr>
            <a:spLocks noEditPoints="1"/>
          </p:cNvSpPr>
          <p:nvPr/>
        </p:nvSpPr>
        <p:spPr bwMode="auto">
          <a:xfrm>
            <a:off x="11012426" y="2728797"/>
            <a:ext cx="351127" cy="393915"/>
          </a:xfrm>
          <a:custGeom>
            <a:avLst/>
            <a:gdLst>
              <a:gd name="T0" fmla="*/ 430 w 525"/>
              <a:gd name="T1" fmla="*/ 53 h 591"/>
              <a:gd name="T2" fmla="*/ 402 w 525"/>
              <a:gd name="T3" fmla="*/ 0 h 591"/>
              <a:gd name="T4" fmla="*/ 373 w 525"/>
              <a:gd name="T5" fmla="*/ 53 h 591"/>
              <a:gd name="T6" fmla="*/ 151 w 525"/>
              <a:gd name="T7" fmla="*/ 29 h 591"/>
              <a:gd name="T8" fmla="*/ 93 w 525"/>
              <a:gd name="T9" fmla="*/ 29 h 591"/>
              <a:gd name="T10" fmla="*/ 7 w 525"/>
              <a:gd name="T11" fmla="*/ 53 h 591"/>
              <a:gd name="T12" fmla="*/ 0 w 525"/>
              <a:gd name="T13" fmla="*/ 584 h 591"/>
              <a:gd name="T14" fmla="*/ 518 w 525"/>
              <a:gd name="T15" fmla="*/ 591 h 591"/>
              <a:gd name="T16" fmla="*/ 525 w 525"/>
              <a:gd name="T17" fmla="*/ 60 h 591"/>
              <a:gd name="T18" fmla="*/ 387 w 525"/>
              <a:gd name="T19" fmla="*/ 29 h 591"/>
              <a:gd name="T20" fmla="*/ 416 w 525"/>
              <a:gd name="T21" fmla="*/ 29 h 591"/>
              <a:gd name="T22" fmla="*/ 402 w 525"/>
              <a:gd name="T23" fmla="*/ 107 h 591"/>
              <a:gd name="T24" fmla="*/ 387 w 525"/>
              <a:gd name="T25" fmla="*/ 29 h 591"/>
              <a:gd name="T26" fmla="*/ 122 w 525"/>
              <a:gd name="T27" fmla="*/ 14 h 591"/>
              <a:gd name="T28" fmla="*/ 137 w 525"/>
              <a:gd name="T29" fmla="*/ 92 h 591"/>
              <a:gd name="T30" fmla="*/ 107 w 525"/>
              <a:gd name="T31" fmla="*/ 92 h 591"/>
              <a:gd name="T32" fmla="*/ 511 w 525"/>
              <a:gd name="T33" fmla="*/ 577 h 591"/>
              <a:gd name="T34" fmla="*/ 14 w 525"/>
              <a:gd name="T35" fmla="*/ 177 h 591"/>
              <a:gd name="T36" fmla="*/ 511 w 525"/>
              <a:gd name="T37" fmla="*/ 577 h 591"/>
              <a:gd name="T38" fmla="*/ 14 w 525"/>
              <a:gd name="T39" fmla="*/ 163 h 591"/>
              <a:gd name="T40" fmla="*/ 93 w 525"/>
              <a:gd name="T41" fmla="*/ 67 h 591"/>
              <a:gd name="T42" fmla="*/ 122 w 525"/>
              <a:gd name="T43" fmla="*/ 121 h 591"/>
              <a:gd name="T44" fmla="*/ 151 w 525"/>
              <a:gd name="T45" fmla="*/ 67 h 591"/>
              <a:gd name="T46" fmla="*/ 373 w 525"/>
              <a:gd name="T47" fmla="*/ 92 h 591"/>
              <a:gd name="T48" fmla="*/ 430 w 525"/>
              <a:gd name="T49" fmla="*/ 92 h 591"/>
              <a:gd name="T50" fmla="*/ 511 w 525"/>
              <a:gd name="T51" fmla="*/ 67 h 591"/>
              <a:gd name="T52" fmla="*/ 62 w 525"/>
              <a:gd name="T53" fmla="*/ 521 h 591"/>
              <a:gd name="T54" fmla="*/ 469 w 525"/>
              <a:gd name="T55" fmla="*/ 514 h 591"/>
              <a:gd name="T56" fmla="*/ 462 w 525"/>
              <a:gd name="T57" fmla="*/ 234 h 591"/>
              <a:gd name="T58" fmla="*/ 55 w 525"/>
              <a:gd name="T59" fmla="*/ 241 h 591"/>
              <a:gd name="T60" fmla="*/ 62 w 525"/>
              <a:gd name="T61" fmla="*/ 521 h 591"/>
              <a:gd name="T62" fmla="*/ 455 w 525"/>
              <a:gd name="T63" fmla="*/ 248 h 591"/>
              <a:gd name="T64" fmla="*/ 366 w 525"/>
              <a:gd name="T65" fmla="*/ 325 h 591"/>
              <a:gd name="T66" fmla="*/ 366 w 525"/>
              <a:gd name="T67" fmla="*/ 339 h 591"/>
              <a:gd name="T68" fmla="*/ 455 w 525"/>
              <a:gd name="T69" fmla="*/ 414 h 591"/>
              <a:gd name="T70" fmla="*/ 366 w 525"/>
              <a:gd name="T71" fmla="*/ 339 h 591"/>
              <a:gd name="T72" fmla="*/ 455 w 525"/>
              <a:gd name="T73" fmla="*/ 428 h 591"/>
              <a:gd name="T74" fmla="*/ 366 w 525"/>
              <a:gd name="T75" fmla="*/ 507 h 591"/>
              <a:gd name="T76" fmla="*/ 266 w 525"/>
              <a:gd name="T77" fmla="*/ 248 h 591"/>
              <a:gd name="T78" fmla="*/ 352 w 525"/>
              <a:gd name="T79" fmla="*/ 325 h 591"/>
              <a:gd name="T80" fmla="*/ 266 w 525"/>
              <a:gd name="T81" fmla="*/ 248 h 591"/>
              <a:gd name="T82" fmla="*/ 352 w 525"/>
              <a:gd name="T83" fmla="*/ 339 h 591"/>
              <a:gd name="T84" fmla="*/ 266 w 525"/>
              <a:gd name="T85" fmla="*/ 414 h 591"/>
              <a:gd name="T86" fmla="*/ 266 w 525"/>
              <a:gd name="T87" fmla="*/ 428 h 591"/>
              <a:gd name="T88" fmla="*/ 352 w 525"/>
              <a:gd name="T89" fmla="*/ 507 h 591"/>
              <a:gd name="T90" fmla="*/ 266 w 525"/>
              <a:gd name="T91" fmla="*/ 428 h 591"/>
              <a:gd name="T92" fmla="*/ 252 w 525"/>
              <a:gd name="T93" fmla="*/ 248 h 591"/>
              <a:gd name="T94" fmla="*/ 165 w 525"/>
              <a:gd name="T95" fmla="*/ 325 h 591"/>
              <a:gd name="T96" fmla="*/ 165 w 525"/>
              <a:gd name="T97" fmla="*/ 339 h 591"/>
              <a:gd name="T98" fmla="*/ 252 w 525"/>
              <a:gd name="T99" fmla="*/ 414 h 591"/>
              <a:gd name="T100" fmla="*/ 165 w 525"/>
              <a:gd name="T101" fmla="*/ 339 h 591"/>
              <a:gd name="T102" fmla="*/ 252 w 525"/>
              <a:gd name="T103" fmla="*/ 428 h 591"/>
              <a:gd name="T104" fmla="*/ 165 w 525"/>
              <a:gd name="T105" fmla="*/ 507 h 591"/>
              <a:gd name="T106" fmla="*/ 69 w 525"/>
              <a:gd name="T107" fmla="*/ 248 h 591"/>
              <a:gd name="T108" fmla="*/ 151 w 525"/>
              <a:gd name="T109" fmla="*/ 325 h 591"/>
              <a:gd name="T110" fmla="*/ 69 w 525"/>
              <a:gd name="T111" fmla="*/ 248 h 591"/>
              <a:gd name="T112" fmla="*/ 151 w 525"/>
              <a:gd name="T113" fmla="*/ 339 h 591"/>
              <a:gd name="T114" fmla="*/ 69 w 525"/>
              <a:gd name="T115" fmla="*/ 414 h 591"/>
              <a:gd name="T116" fmla="*/ 69 w 525"/>
              <a:gd name="T117" fmla="*/ 428 h 591"/>
              <a:gd name="T118" fmla="*/ 151 w 525"/>
              <a:gd name="T119" fmla="*/ 507 h 591"/>
              <a:gd name="T120" fmla="*/ 69 w 525"/>
              <a:gd name="T121" fmla="*/ 428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5" h="591">
                <a:moveTo>
                  <a:pt x="518" y="53"/>
                </a:moveTo>
                <a:cubicBezTo>
                  <a:pt x="430" y="53"/>
                  <a:pt x="430" y="53"/>
                  <a:pt x="430" y="53"/>
                </a:cubicBezTo>
                <a:cubicBezTo>
                  <a:pt x="430" y="29"/>
                  <a:pt x="430" y="29"/>
                  <a:pt x="430" y="29"/>
                </a:cubicBezTo>
                <a:cubicBezTo>
                  <a:pt x="430" y="13"/>
                  <a:pt x="417" y="0"/>
                  <a:pt x="402" y="0"/>
                </a:cubicBezTo>
                <a:cubicBezTo>
                  <a:pt x="386" y="0"/>
                  <a:pt x="373" y="13"/>
                  <a:pt x="373" y="29"/>
                </a:cubicBezTo>
                <a:cubicBezTo>
                  <a:pt x="373" y="53"/>
                  <a:pt x="373" y="53"/>
                  <a:pt x="37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29"/>
                  <a:pt x="151" y="29"/>
                  <a:pt x="151" y="29"/>
                </a:cubicBezTo>
                <a:cubicBezTo>
                  <a:pt x="151" y="13"/>
                  <a:pt x="138" y="0"/>
                  <a:pt x="122" y="0"/>
                </a:cubicBezTo>
                <a:cubicBezTo>
                  <a:pt x="106" y="0"/>
                  <a:pt x="93" y="13"/>
                  <a:pt x="93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7" y="53"/>
                  <a:pt x="7" y="53"/>
                  <a:pt x="7" y="53"/>
                </a:cubicBezTo>
                <a:cubicBezTo>
                  <a:pt x="3" y="53"/>
                  <a:pt x="0" y="56"/>
                  <a:pt x="0" y="60"/>
                </a:cubicBezTo>
                <a:cubicBezTo>
                  <a:pt x="0" y="584"/>
                  <a:pt x="0" y="584"/>
                  <a:pt x="0" y="584"/>
                </a:cubicBezTo>
                <a:cubicBezTo>
                  <a:pt x="0" y="588"/>
                  <a:pt x="3" y="591"/>
                  <a:pt x="7" y="591"/>
                </a:cubicBezTo>
                <a:cubicBezTo>
                  <a:pt x="518" y="591"/>
                  <a:pt x="518" y="591"/>
                  <a:pt x="518" y="591"/>
                </a:cubicBezTo>
                <a:cubicBezTo>
                  <a:pt x="521" y="591"/>
                  <a:pt x="525" y="588"/>
                  <a:pt x="525" y="584"/>
                </a:cubicBezTo>
                <a:cubicBezTo>
                  <a:pt x="525" y="60"/>
                  <a:pt x="525" y="60"/>
                  <a:pt x="525" y="60"/>
                </a:cubicBezTo>
                <a:cubicBezTo>
                  <a:pt x="525" y="56"/>
                  <a:pt x="521" y="53"/>
                  <a:pt x="518" y="53"/>
                </a:cubicBezTo>
                <a:close/>
                <a:moveTo>
                  <a:pt x="387" y="29"/>
                </a:moveTo>
                <a:cubicBezTo>
                  <a:pt x="387" y="21"/>
                  <a:pt x="393" y="14"/>
                  <a:pt x="402" y="14"/>
                </a:cubicBezTo>
                <a:cubicBezTo>
                  <a:pt x="410" y="14"/>
                  <a:pt x="416" y="21"/>
                  <a:pt x="416" y="29"/>
                </a:cubicBezTo>
                <a:cubicBezTo>
                  <a:pt x="416" y="92"/>
                  <a:pt x="416" y="92"/>
                  <a:pt x="416" y="92"/>
                </a:cubicBezTo>
                <a:cubicBezTo>
                  <a:pt x="416" y="100"/>
                  <a:pt x="410" y="107"/>
                  <a:pt x="402" y="107"/>
                </a:cubicBezTo>
                <a:cubicBezTo>
                  <a:pt x="393" y="107"/>
                  <a:pt x="387" y="100"/>
                  <a:pt x="387" y="92"/>
                </a:cubicBezTo>
                <a:lnTo>
                  <a:pt x="387" y="29"/>
                </a:lnTo>
                <a:close/>
                <a:moveTo>
                  <a:pt x="107" y="29"/>
                </a:moveTo>
                <a:cubicBezTo>
                  <a:pt x="107" y="21"/>
                  <a:pt x="114" y="14"/>
                  <a:pt x="122" y="14"/>
                </a:cubicBezTo>
                <a:cubicBezTo>
                  <a:pt x="130" y="14"/>
                  <a:pt x="137" y="21"/>
                  <a:pt x="137" y="29"/>
                </a:cubicBezTo>
                <a:cubicBezTo>
                  <a:pt x="137" y="92"/>
                  <a:pt x="137" y="92"/>
                  <a:pt x="137" y="92"/>
                </a:cubicBezTo>
                <a:cubicBezTo>
                  <a:pt x="137" y="100"/>
                  <a:pt x="130" y="107"/>
                  <a:pt x="122" y="107"/>
                </a:cubicBezTo>
                <a:cubicBezTo>
                  <a:pt x="114" y="107"/>
                  <a:pt x="107" y="100"/>
                  <a:pt x="107" y="92"/>
                </a:cubicBezTo>
                <a:lnTo>
                  <a:pt x="107" y="29"/>
                </a:lnTo>
                <a:close/>
                <a:moveTo>
                  <a:pt x="511" y="577"/>
                </a:moveTo>
                <a:cubicBezTo>
                  <a:pt x="14" y="577"/>
                  <a:pt x="14" y="577"/>
                  <a:pt x="14" y="577"/>
                </a:cubicBezTo>
                <a:cubicBezTo>
                  <a:pt x="14" y="177"/>
                  <a:pt x="14" y="177"/>
                  <a:pt x="14" y="177"/>
                </a:cubicBezTo>
                <a:cubicBezTo>
                  <a:pt x="511" y="177"/>
                  <a:pt x="511" y="177"/>
                  <a:pt x="511" y="177"/>
                </a:cubicBezTo>
                <a:lnTo>
                  <a:pt x="511" y="577"/>
                </a:lnTo>
                <a:close/>
                <a:moveTo>
                  <a:pt x="511" y="163"/>
                </a:moveTo>
                <a:cubicBezTo>
                  <a:pt x="14" y="163"/>
                  <a:pt x="14" y="163"/>
                  <a:pt x="14" y="163"/>
                </a:cubicBezTo>
                <a:cubicBezTo>
                  <a:pt x="14" y="67"/>
                  <a:pt x="14" y="67"/>
                  <a:pt x="1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92"/>
                  <a:pt x="93" y="92"/>
                  <a:pt x="93" y="92"/>
                </a:cubicBezTo>
                <a:cubicBezTo>
                  <a:pt x="93" y="108"/>
                  <a:pt x="106" y="121"/>
                  <a:pt x="122" y="121"/>
                </a:cubicBezTo>
                <a:cubicBezTo>
                  <a:pt x="138" y="121"/>
                  <a:pt x="151" y="108"/>
                  <a:pt x="151" y="92"/>
                </a:cubicBezTo>
                <a:cubicBezTo>
                  <a:pt x="151" y="67"/>
                  <a:pt x="151" y="67"/>
                  <a:pt x="151" y="67"/>
                </a:cubicBezTo>
                <a:cubicBezTo>
                  <a:pt x="373" y="67"/>
                  <a:pt x="373" y="67"/>
                  <a:pt x="373" y="67"/>
                </a:cubicBezTo>
                <a:cubicBezTo>
                  <a:pt x="373" y="92"/>
                  <a:pt x="373" y="92"/>
                  <a:pt x="373" y="92"/>
                </a:cubicBezTo>
                <a:cubicBezTo>
                  <a:pt x="373" y="108"/>
                  <a:pt x="386" y="121"/>
                  <a:pt x="402" y="121"/>
                </a:cubicBezTo>
                <a:cubicBezTo>
                  <a:pt x="417" y="121"/>
                  <a:pt x="430" y="108"/>
                  <a:pt x="430" y="92"/>
                </a:cubicBezTo>
                <a:cubicBezTo>
                  <a:pt x="430" y="67"/>
                  <a:pt x="430" y="67"/>
                  <a:pt x="430" y="67"/>
                </a:cubicBezTo>
                <a:cubicBezTo>
                  <a:pt x="511" y="67"/>
                  <a:pt x="511" y="67"/>
                  <a:pt x="511" y="67"/>
                </a:cubicBezTo>
                <a:lnTo>
                  <a:pt x="511" y="163"/>
                </a:lnTo>
                <a:close/>
                <a:moveTo>
                  <a:pt x="62" y="521"/>
                </a:moveTo>
                <a:cubicBezTo>
                  <a:pt x="462" y="521"/>
                  <a:pt x="462" y="521"/>
                  <a:pt x="462" y="521"/>
                </a:cubicBezTo>
                <a:cubicBezTo>
                  <a:pt x="466" y="521"/>
                  <a:pt x="469" y="518"/>
                  <a:pt x="469" y="514"/>
                </a:cubicBezTo>
                <a:cubicBezTo>
                  <a:pt x="469" y="241"/>
                  <a:pt x="469" y="241"/>
                  <a:pt x="469" y="241"/>
                </a:cubicBezTo>
                <a:cubicBezTo>
                  <a:pt x="469" y="237"/>
                  <a:pt x="466" y="234"/>
                  <a:pt x="462" y="234"/>
                </a:cubicBezTo>
                <a:cubicBezTo>
                  <a:pt x="62" y="234"/>
                  <a:pt x="62" y="234"/>
                  <a:pt x="62" y="234"/>
                </a:cubicBezTo>
                <a:cubicBezTo>
                  <a:pt x="58" y="234"/>
                  <a:pt x="55" y="237"/>
                  <a:pt x="55" y="241"/>
                </a:cubicBezTo>
                <a:cubicBezTo>
                  <a:pt x="55" y="514"/>
                  <a:pt x="55" y="514"/>
                  <a:pt x="55" y="514"/>
                </a:cubicBezTo>
                <a:cubicBezTo>
                  <a:pt x="55" y="518"/>
                  <a:pt x="58" y="521"/>
                  <a:pt x="62" y="521"/>
                </a:cubicBezTo>
                <a:close/>
                <a:moveTo>
                  <a:pt x="366" y="248"/>
                </a:moveTo>
                <a:cubicBezTo>
                  <a:pt x="455" y="248"/>
                  <a:pt x="455" y="248"/>
                  <a:pt x="455" y="248"/>
                </a:cubicBezTo>
                <a:cubicBezTo>
                  <a:pt x="455" y="325"/>
                  <a:pt x="455" y="325"/>
                  <a:pt x="455" y="325"/>
                </a:cubicBezTo>
                <a:cubicBezTo>
                  <a:pt x="366" y="325"/>
                  <a:pt x="366" y="325"/>
                  <a:pt x="366" y="325"/>
                </a:cubicBezTo>
                <a:lnTo>
                  <a:pt x="366" y="248"/>
                </a:lnTo>
                <a:close/>
                <a:moveTo>
                  <a:pt x="366" y="339"/>
                </a:moveTo>
                <a:cubicBezTo>
                  <a:pt x="455" y="339"/>
                  <a:pt x="455" y="339"/>
                  <a:pt x="455" y="339"/>
                </a:cubicBezTo>
                <a:cubicBezTo>
                  <a:pt x="455" y="414"/>
                  <a:pt x="455" y="414"/>
                  <a:pt x="455" y="414"/>
                </a:cubicBezTo>
                <a:cubicBezTo>
                  <a:pt x="366" y="414"/>
                  <a:pt x="366" y="414"/>
                  <a:pt x="366" y="414"/>
                </a:cubicBezTo>
                <a:lnTo>
                  <a:pt x="366" y="339"/>
                </a:lnTo>
                <a:close/>
                <a:moveTo>
                  <a:pt x="366" y="428"/>
                </a:moveTo>
                <a:cubicBezTo>
                  <a:pt x="455" y="428"/>
                  <a:pt x="455" y="428"/>
                  <a:pt x="455" y="428"/>
                </a:cubicBezTo>
                <a:cubicBezTo>
                  <a:pt x="455" y="507"/>
                  <a:pt x="455" y="507"/>
                  <a:pt x="455" y="507"/>
                </a:cubicBezTo>
                <a:cubicBezTo>
                  <a:pt x="366" y="507"/>
                  <a:pt x="366" y="507"/>
                  <a:pt x="366" y="507"/>
                </a:cubicBezTo>
                <a:lnTo>
                  <a:pt x="366" y="428"/>
                </a:lnTo>
                <a:close/>
                <a:moveTo>
                  <a:pt x="266" y="248"/>
                </a:moveTo>
                <a:cubicBezTo>
                  <a:pt x="352" y="248"/>
                  <a:pt x="352" y="248"/>
                  <a:pt x="352" y="248"/>
                </a:cubicBezTo>
                <a:cubicBezTo>
                  <a:pt x="352" y="325"/>
                  <a:pt x="352" y="325"/>
                  <a:pt x="352" y="325"/>
                </a:cubicBezTo>
                <a:cubicBezTo>
                  <a:pt x="266" y="325"/>
                  <a:pt x="266" y="325"/>
                  <a:pt x="266" y="325"/>
                </a:cubicBezTo>
                <a:lnTo>
                  <a:pt x="266" y="248"/>
                </a:lnTo>
                <a:close/>
                <a:moveTo>
                  <a:pt x="266" y="339"/>
                </a:moveTo>
                <a:cubicBezTo>
                  <a:pt x="352" y="339"/>
                  <a:pt x="352" y="339"/>
                  <a:pt x="352" y="339"/>
                </a:cubicBezTo>
                <a:cubicBezTo>
                  <a:pt x="352" y="414"/>
                  <a:pt x="352" y="414"/>
                  <a:pt x="352" y="414"/>
                </a:cubicBezTo>
                <a:cubicBezTo>
                  <a:pt x="266" y="414"/>
                  <a:pt x="266" y="414"/>
                  <a:pt x="266" y="414"/>
                </a:cubicBezTo>
                <a:lnTo>
                  <a:pt x="266" y="339"/>
                </a:lnTo>
                <a:close/>
                <a:moveTo>
                  <a:pt x="266" y="428"/>
                </a:moveTo>
                <a:cubicBezTo>
                  <a:pt x="352" y="428"/>
                  <a:pt x="352" y="428"/>
                  <a:pt x="352" y="428"/>
                </a:cubicBezTo>
                <a:cubicBezTo>
                  <a:pt x="352" y="507"/>
                  <a:pt x="352" y="507"/>
                  <a:pt x="352" y="507"/>
                </a:cubicBezTo>
                <a:cubicBezTo>
                  <a:pt x="266" y="507"/>
                  <a:pt x="266" y="507"/>
                  <a:pt x="266" y="507"/>
                </a:cubicBezTo>
                <a:lnTo>
                  <a:pt x="266" y="428"/>
                </a:lnTo>
                <a:close/>
                <a:moveTo>
                  <a:pt x="165" y="248"/>
                </a:moveTo>
                <a:cubicBezTo>
                  <a:pt x="252" y="248"/>
                  <a:pt x="252" y="248"/>
                  <a:pt x="252" y="248"/>
                </a:cubicBezTo>
                <a:cubicBezTo>
                  <a:pt x="252" y="325"/>
                  <a:pt x="252" y="325"/>
                  <a:pt x="252" y="325"/>
                </a:cubicBezTo>
                <a:cubicBezTo>
                  <a:pt x="165" y="325"/>
                  <a:pt x="165" y="325"/>
                  <a:pt x="165" y="325"/>
                </a:cubicBezTo>
                <a:lnTo>
                  <a:pt x="165" y="248"/>
                </a:lnTo>
                <a:close/>
                <a:moveTo>
                  <a:pt x="165" y="339"/>
                </a:moveTo>
                <a:cubicBezTo>
                  <a:pt x="252" y="339"/>
                  <a:pt x="252" y="339"/>
                  <a:pt x="252" y="339"/>
                </a:cubicBezTo>
                <a:cubicBezTo>
                  <a:pt x="252" y="414"/>
                  <a:pt x="252" y="414"/>
                  <a:pt x="252" y="414"/>
                </a:cubicBezTo>
                <a:cubicBezTo>
                  <a:pt x="165" y="414"/>
                  <a:pt x="165" y="414"/>
                  <a:pt x="165" y="414"/>
                </a:cubicBezTo>
                <a:lnTo>
                  <a:pt x="165" y="339"/>
                </a:lnTo>
                <a:close/>
                <a:moveTo>
                  <a:pt x="165" y="428"/>
                </a:moveTo>
                <a:cubicBezTo>
                  <a:pt x="252" y="428"/>
                  <a:pt x="252" y="428"/>
                  <a:pt x="252" y="428"/>
                </a:cubicBezTo>
                <a:cubicBezTo>
                  <a:pt x="252" y="507"/>
                  <a:pt x="252" y="507"/>
                  <a:pt x="252" y="507"/>
                </a:cubicBezTo>
                <a:cubicBezTo>
                  <a:pt x="165" y="507"/>
                  <a:pt x="165" y="507"/>
                  <a:pt x="165" y="507"/>
                </a:cubicBezTo>
                <a:lnTo>
                  <a:pt x="165" y="428"/>
                </a:lnTo>
                <a:close/>
                <a:moveTo>
                  <a:pt x="69" y="248"/>
                </a:moveTo>
                <a:cubicBezTo>
                  <a:pt x="151" y="248"/>
                  <a:pt x="151" y="248"/>
                  <a:pt x="151" y="248"/>
                </a:cubicBezTo>
                <a:cubicBezTo>
                  <a:pt x="151" y="325"/>
                  <a:pt x="151" y="325"/>
                  <a:pt x="151" y="325"/>
                </a:cubicBezTo>
                <a:cubicBezTo>
                  <a:pt x="69" y="325"/>
                  <a:pt x="69" y="325"/>
                  <a:pt x="69" y="325"/>
                </a:cubicBezTo>
                <a:lnTo>
                  <a:pt x="69" y="248"/>
                </a:lnTo>
                <a:close/>
                <a:moveTo>
                  <a:pt x="69" y="339"/>
                </a:moveTo>
                <a:cubicBezTo>
                  <a:pt x="151" y="339"/>
                  <a:pt x="151" y="339"/>
                  <a:pt x="151" y="339"/>
                </a:cubicBezTo>
                <a:cubicBezTo>
                  <a:pt x="151" y="414"/>
                  <a:pt x="151" y="414"/>
                  <a:pt x="151" y="414"/>
                </a:cubicBezTo>
                <a:cubicBezTo>
                  <a:pt x="69" y="414"/>
                  <a:pt x="69" y="414"/>
                  <a:pt x="69" y="414"/>
                </a:cubicBezTo>
                <a:lnTo>
                  <a:pt x="69" y="339"/>
                </a:lnTo>
                <a:close/>
                <a:moveTo>
                  <a:pt x="69" y="428"/>
                </a:moveTo>
                <a:cubicBezTo>
                  <a:pt x="151" y="428"/>
                  <a:pt x="151" y="428"/>
                  <a:pt x="151" y="428"/>
                </a:cubicBezTo>
                <a:cubicBezTo>
                  <a:pt x="151" y="507"/>
                  <a:pt x="151" y="507"/>
                  <a:pt x="151" y="507"/>
                </a:cubicBezTo>
                <a:cubicBezTo>
                  <a:pt x="69" y="507"/>
                  <a:pt x="69" y="507"/>
                  <a:pt x="69" y="507"/>
                </a:cubicBezTo>
                <a:lnTo>
                  <a:pt x="69" y="4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38">
            <a:extLst>
              <a:ext uri="{FF2B5EF4-FFF2-40B4-BE49-F238E27FC236}">
                <a16:creationId xmlns:a16="http://schemas.microsoft.com/office/drawing/2014/main" xmlns="" id="{566C52D7-64F5-4F5F-895A-DABD13CAEAEC}"/>
              </a:ext>
            </a:extLst>
          </p:cNvPr>
          <p:cNvSpPr/>
          <p:nvPr/>
        </p:nvSpPr>
        <p:spPr>
          <a:xfrm>
            <a:off x="6090111" y="3351187"/>
            <a:ext cx="1985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800" dirty="0"/>
              <a:t>1 października</a:t>
            </a:r>
            <a:endParaRPr lang="en-US" sz="1800" dirty="0"/>
          </a:p>
        </p:txBody>
      </p:sp>
      <p:sp>
        <p:nvSpPr>
          <p:cNvPr id="29" name="Oval 42">
            <a:extLst>
              <a:ext uri="{FF2B5EF4-FFF2-40B4-BE49-F238E27FC236}">
                <a16:creationId xmlns:a16="http://schemas.microsoft.com/office/drawing/2014/main" xmlns="" id="{087D03FE-DB5E-4BC5-8066-6DCCF4190EC6}"/>
              </a:ext>
            </a:extLst>
          </p:cNvPr>
          <p:cNvSpPr/>
          <p:nvPr/>
        </p:nvSpPr>
        <p:spPr>
          <a:xfrm>
            <a:off x="3531267" y="1785593"/>
            <a:ext cx="115459" cy="115459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30" name="Rectangle 38">
            <a:extLst>
              <a:ext uri="{FF2B5EF4-FFF2-40B4-BE49-F238E27FC236}">
                <a16:creationId xmlns:a16="http://schemas.microsoft.com/office/drawing/2014/main" xmlns="" id="{2A2E0412-071E-4BD2-9631-F648D1337641}"/>
              </a:ext>
            </a:extLst>
          </p:cNvPr>
          <p:cNvSpPr/>
          <p:nvPr/>
        </p:nvSpPr>
        <p:spPr>
          <a:xfrm>
            <a:off x="2613055" y="3349767"/>
            <a:ext cx="1985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800" dirty="0"/>
              <a:t>1 października</a:t>
            </a:r>
            <a:endParaRPr lang="en-US" sz="1800" dirty="0"/>
          </a:p>
        </p:txBody>
      </p:sp>
      <p:sp>
        <p:nvSpPr>
          <p:cNvPr id="31" name="Rectangle 20">
            <a:extLst>
              <a:ext uri="{FF2B5EF4-FFF2-40B4-BE49-F238E27FC236}">
                <a16:creationId xmlns:a16="http://schemas.microsoft.com/office/drawing/2014/main" xmlns="" id="{EEDEF0A8-C3FF-4CE6-B1D7-5CEF3ECEC249}"/>
              </a:ext>
            </a:extLst>
          </p:cNvPr>
          <p:cNvSpPr/>
          <p:nvPr/>
        </p:nvSpPr>
        <p:spPr>
          <a:xfrm>
            <a:off x="1775100" y="1122711"/>
            <a:ext cx="793807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201</a:t>
            </a:r>
            <a:r>
              <a:rPr lang="pl-PL" sz="2133" dirty="0"/>
              <a:t>8</a:t>
            </a:r>
            <a:endParaRPr lang="en-US" sz="2133" dirty="0"/>
          </a:p>
        </p:txBody>
      </p:sp>
      <p:sp>
        <p:nvSpPr>
          <p:cNvPr id="32" name="Rectangle 22">
            <a:extLst>
              <a:ext uri="{FF2B5EF4-FFF2-40B4-BE49-F238E27FC236}">
                <a16:creationId xmlns:a16="http://schemas.microsoft.com/office/drawing/2014/main" xmlns="" id="{D8A6D411-3E9E-4349-9F37-7D1E29594E8A}"/>
              </a:ext>
            </a:extLst>
          </p:cNvPr>
          <p:cNvSpPr/>
          <p:nvPr/>
        </p:nvSpPr>
        <p:spPr>
          <a:xfrm>
            <a:off x="5693207" y="1122711"/>
            <a:ext cx="793807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20</a:t>
            </a:r>
            <a:r>
              <a:rPr lang="pl-PL" sz="2133" dirty="0"/>
              <a:t>19</a:t>
            </a:r>
            <a:endParaRPr lang="en-US" sz="2133" dirty="0"/>
          </a:p>
        </p:txBody>
      </p:sp>
      <p:sp>
        <p:nvSpPr>
          <p:cNvPr id="33" name="Rectangle 23">
            <a:extLst>
              <a:ext uri="{FF2B5EF4-FFF2-40B4-BE49-F238E27FC236}">
                <a16:creationId xmlns:a16="http://schemas.microsoft.com/office/drawing/2014/main" xmlns="" id="{78112161-1463-4FA1-A42D-293E56422468}"/>
              </a:ext>
            </a:extLst>
          </p:cNvPr>
          <p:cNvSpPr/>
          <p:nvPr/>
        </p:nvSpPr>
        <p:spPr>
          <a:xfrm>
            <a:off x="8898602" y="1136679"/>
            <a:ext cx="793807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2133" dirty="0"/>
              <a:t>2020</a:t>
            </a:r>
            <a:endParaRPr lang="en-US" sz="2133" dirty="0"/>
          </a:p>
        </p:txBody>
      </p:sp>
      <p:sp>
        <p:nvSpPr>
          <p:cNvPr id="38" name="Rectangle 40">
            <a:extLst>
              <a:ext uri="{FF2B5EF4-FFF2-40B4-BE49-F238E27FC236}">
                <a16:creationId xmlns:a16="http://schemas.microsoft.com/office/drawing/2014/main" xmlns="" id="{A252F77F-7D6F-4986-97F6-5A0C7063FC84}"/>
              </a:ext>
            </a:extLst>
          </p:cNvPr>
          <p:cNvSpPr/>
          <p:nvPr/>
        </p:nvSpPr>
        <p:spPr>
          <a:xfrm>
            <a:off x="8180158" y="3717226"/>
            <a:ext cx="243157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dirty="0"/>
              <a:t>Nowa wersja schematu XSD (8.0)</a:t>
            </a:r>
          </a:p>
          <a:p>
            <a:pPr algn="ctr"/>
            <a:endParaRPr lang="pl-PL" sz="1200" dirty="0"/>
          </a:p>
          <a:p>
            <a:pPr marL="171450" indent="-171450">
              <a:buFontTx/>
              <a:buChar char="-"/>
            </a:pPr>
            <a:r>
              <a:rPr lang="pl-PL" sz="1200" dirty="0"/>
              <a:t>brak możliwości raportowania studiów archiwalnych;</a:t>
            </a:r>
          </a:p>
          <a:p>
            <a:endParaRPr lang="pl-PL" sz="1200" dirty="0"/>
          </a:p>
          <a:p>
            <a:pPr marL="171450" indent="-171450">
              <a:buFontTx/>
              <a:buChar char="-"/>
            </a:pPr>
            <a:r>
              <a:rPr lang="pl-PL" sz="1200" dirty="0"/>
              <a:t>schemat w pełni dostosowany do nowej wersji systemu, bez zachowania kompatybilności wstecz</a:t>
            </a:r>
          </a:p>
          <a:p>
            <a:pPr marL="171450" indent="-171450">
              <a:buFontTx/>
              <a:buChar char="-"/>
            </a:pPr>
            <a:endParaRPr lang="pl-PL" sz="1200" dirty="0"/>
          </a:p>
          <a:p>
            <a:pPr marL="171450" indent="-171450">
              <a:buFontTx/>
              <a:buChar char="-"/>
            </a:pPr>
            <a:r>
              <a:rPr lang="pl-PL" sz="1200" dirty="0"/>
              <a:t>Raportowanie studentów kontynuujących lub rozpoczynających studia od roku akademickiego 2019/2020</a:t>
            </a:r>
          </a:p>
          <a:p>
            <a:endParaRPr lang="pl-PL" sz="1200" dirty="0"/>
          </a:p>
          <a:p>
            <a:pPr marL="171450" indent="-171450" algn="ctr">
              <a:buFontTx/>
              <a:buChar char="-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7715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7" grpId="0"/>
      <p:bldP spid="18" grpId="0"/>
      <p:bldP spid="23" grpId="0" animBg="1"/>
      <p:bldP spid="25" grpId="0"/>
      <p:bldP spid="28" grpId="0"/>
      <p:bldP spid="30" grpId="0"/>
      <p:bldP spid="31" grpId="0"/>
      <p:bldP spid="32" grpId="0"/>
      <p:bldP spid="33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75D915D-E655-4709-BDA1-08821103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Harmonogram – prace wykonane</a:t>
            </a:r>
          </a:p>
        </p:txBody>
      </p:sp>
    </p:spTree>
    <p:extLst>
      <p:ext uri="{BB962C8B-B14F-4D97-AF65-F5344CB8AC3E}">
        <p14:creationId xmlns:p14="http://schemas.microsoft.com/office/powerpoint/2010/main" val="1493868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B7C6504D-1533-4239-B734-B5F5992C8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Okres przejściowy zapisy ustawy</a:t>
            </a:r>
          </a:p>
        </p:txBody>
      </p:sp>
      <p:grpSp>
        <p:nvGrpSpPr>
          <p:cNvPr id="14" name="Grupa 13">
            <a:extLst>
              <a:ext uri="{FF2B5EF4-FFF2-40B4-BE49-F238E27FC236}">
                <a16:creationId xmlns:a16="http://schemas.microsoft.com/office/drawing/2014/main" xmlns="" id="{336E6E00-7EFB-40D4-87FC-B9F651BC3678}"/>
              </a:ext>
            </a:extLst>
          </p:cNvPr>
          <p:cNvGrpSpPr/>
          <p:nvPr/>
        </p:nvGrpSpPr>
        <p:grpSpPr>
          <a:xfrm>
            <a:off x="-944802" y="1525533"/>
            <a:ext cx="9103654" cy="5199184"/>
            <a:chOff x="-944802" y="1525533"/>
            <a:chExt cx="9103654" cy="5199184"/>
          </a:xfrm>
        </p:grpSpPr>
        <p:sp>
          <p:nvSpPr>
            <p:cNvPr id="4" name="Prostokąt: zagięty narożnik 3">
              <a:extLst>
                <a:ext uri="{FF2B5EF4-FFF2-40B4-BE49-F238E27FC236}">
                  <a16:creationId xmlns:a16="http://schemas.microsoft.com/office/drawing/2014/main" xmlns="" id="{6B01D048-B3DC-4836-9D6A-5CF15AF46FE1}"/>
                </a:ext>
              </a:extLst>
            </p:cNvPr>
            <p:cNvSpPr/>
            <p:nvPr/>
          </p:nvSpPr>
          <p:spPr>
            <a:xfrm>
              <a:off x="718495" y="1755606"/>
              <a:ext cx="7440357" cy="4969111"/>
            </a:xfrm>
            <a:prstGeom prst="foldedCorner">
              <a:avLst>
                <a:gd name="adj" fmla="val 8508"/>
              </a:avLst>
            </a:prstGeom>
            <a:solidFill>
              <a:srgbClr val="F2E8CE"/>
            </a:solidFill>
            <a:ln>
              <a:noFill/>
            </a:ln>
            <a:effectLst>
              <a:outerShdw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endParaRPr lang="pl-PL" sz="1200" dirty="0">
                <a:solidFill>
                  <a:srgbClr val="3B3B6B"/>
                </a:solidFill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endParaRPr lang="pl-PL" sz="1200" dirty="0">
                <a:solidFill>
                  <a:srgbClr val="3B3B6B"/>
                </a:solidFill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endParaRPr lang="pl-PL" sz="1200" dirty="0">
                <a:solidFill>
                  <a:srgbClr val="3B3B6B"/>
                </a:solidFill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endParaRPr lang="pl-PL" sz="1200" dirty="0">
                <a:solidFill>
                  <a:srgbClr val="3B3B6B"/>
                </a:solidFill>
              </a:endParaRPr>
            </a:p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pl-PL" sz="1200" b="1" dirty="0">
                  <a:solidFill>
                    <a:srgbClr val="3B3B6B"/>
                  </a:solidFill>
                </a:rPr>
                <a:t>ART. 219</a:t>
              </a:r>
              <a:r>
                <a:rPr lang="pl-PL" sz="1200" dirty="0">
                  <a:solidFill>
                    <a:srgbClr val="3B3B6B"/>
                  </a:solidFill>
                </a:rPr>
                <a:t> </a:t>
              </a:r>
            </a:p>
            <a:p>
              <a:pPr marL="342900" lvl="0" indent="-342900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 startAt="3"/>
                <a:tabLst>
                  <a:tab pos="457200" algn="l"/>
                </a:tabLst>
              </a:pPr>
              <a:r>
                <a:rPr lang="pl-PL" sz="1200" dirty="0">
                  <a:solidFill>
                    <a:srgbClr val="3B3B6B"/>
                  </a:solidFill>
                </a:rPr>
                <a:t>Minister właściwy do spraw szkolnictwa wyższego i nauki dostosuje Zintegrowany System Informacji o Szkolnictwie Wyższym i Nauce POL-on do przepisów ustawy,  o której mowa w art. 1, w terminie 12 miesięcy  od dnia wejścia w życie tej ustawy. </a:t>
              </a:r>
            </a:p>
            <a:p>
              <a:pPr marL="342900" lvl="0" indent="-342900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 startAt="3"/>
                <a:tabLst>
                  <a:tab pos="457200" algn="l"/>
                </a:tabLst>
              </a:pPr>
              <a:r>
                <a:rPr lang="pl-PL" sz="1200" dirty="0">
                  <a:solidFill>
                    <a:srgbClr val="3B3B6B"/>
                  </a:solidFill>
                </a:rPr>
                <a:t>Do dnia upływu terminu, o którym mowa w ust. 3,  do wprowadzania, aktualizowania, archiwizowania i usuwania danych w Zintegrowanym Systemie Informacji  o Szkolnictwie Wyższym i Nauce POL-on stosuje  się przepisy dotychczasowe. </a:t>
              </a:r>
            </a:p>
            <a:p>
              <a:pPr marL="342900" lvl="0" indent="-342900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 startAt="3"/>
                <a:tabLst>
                  <a:tab pos="457200" algn="l"/>
                </a:tabLst>
              </a:pPr>
              <a:r>
                <a:rPr lang="pl-PL" sz="1200" dirty="0">
                  <a:solidFill>
                    <a:srgbClr val="3B3B6B"/>
                  </a:solidFill>
                </a:rPr>
                <a:t>W terminie do dnia 15 stycznia 2019 r. rektorzy uczelni, dyrektorzy jednostek naukowych Polskiej Akademii Nauk, dyrektorzy instytutów badawczych, dyrektorzy międzynarodowych instytutów naukowych oraz kierownicy podmiotów, o których mowa w art. 7 ust. 1 pkt 7 i 8 ustawy, o której mowa w art. 1, wprowadzą do Zintegrowanego Systemu Informacji o Szkolnictwie Wyższym i Nauce POL-on dane,  o których mowa w art. 344 ust. 1 pkt 1, 2, 8, 10, 11 oraz 15–17 tej ustawy. </a:t>
              </a:r>
            </a:p>
            <a:p>
              <a:pPr marL="342900" lvl="0" indent="-342900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 startAt="6"/>
                <a:tabLst>
                  <a:tab pos="457200" algn="l"/>
                </a:tabLst>
              </a:pPr>
              <a:r>
                <a:rPr lang="pl-PL" sz="1200" dirty="0">
                  <a:solidFill>
                    <a:srgbClr val="3B3B6B"/>
                  </a:solidFill>
                </a:rPr>
                <a:t>W terminie 6 miesięcy od dnia upływu terminu, o którym mowa w ust. 3, podmioty obowiązane do wprowadzania, aktualizowania, archiwizowania i usuwania danych w Zintegrowanym Systemie Informacji o Szkolnictwie Wyższym i Nauce POL-on wprowadzą dane za okres od dnia wejścia w życie ustawy, o której mowa w art. 1, zgodnie  z wymaganiami określonymi w tej ustawie.</a:t>
              </a:r>
            </a:p>
            <a:p>
              <a:pPr marL="342900" lvl="0" indent="-342900">
                <a:lnSpc>
                  <a:spcPct val="115000"/>
                </a:lnSpc>
                <a:spcAft>
                  <a:spcPts val="0"/>
                </a:spcAft>
                <a:buFont typeface="+mj-lt"/>
                <a:buAutoNum type="arabicPeriod" startAt="6"/>
                <a:tabLst>
                  <a:tab pos="457200" algn="l"/>
                </a:tabLst>
              </a:pPr>
              <a:r>
                <a:rPr lang="pl-PL" sz="1200" dirty="0">
                  <a:solidFill>
                    <a:srgbClr val="3B3B6B"/>
                  </a:solidFill>
                </a:rPr>
                <a:t>W terminie do dnia 31 marca 2020 r. (…..) za okres od dnia 1 stycznia 2017 r. do dnia jej wejścia w życie.</a:t>
              </a:r>
            </a:p>
          </p:txBody>
        </p:sp>
        <p:grpSp>
          <p:nvGrpSpPr>
            <p:cNvPr id="5" name="Grupa 4">
              <a:extLst>
                <a:ext uri="{FF2B5EF4-FFF2-40B4-BE49-F238E27FC236}">
                  <a16:creationId xmlns:a16="http://schemas.microsoft.com/office/drawing/2014/main" xmlns="" id="{8D51F8DE-E399-4440-9720-C399CE37AE0B}"/>
                </a:ext>
              </a:extLst>
            </p:cNvPr>
            <p:cNvGrpSpPr/>
            <p:nvPr/>
          </p:nvGrpSpPr>
          <p:grpSpPr>
            <a:xfrm rot="5400000">
              <a:off x="-42153" y="622884"/>
              <a:ext cx="1092306" cy="2897603"/>
              <a:chOff x="5346974" y="3598277"/>
              <a:chExt cx="1092306" cy="2897603"/>
            </a:xfrm>
          </p:grpSpPr>
          <p:pic>
            <p:nvPicPr>
              <p:cNvPr id="6" name="Obraz 5">
                <a:extLst>
                  <a:ext uri="{FF2B5EF4-FFF2-40B4-BE49-F238E27FC236}">
                    <a16:creationId xmlns:a16="http://schemas.microsoft.com/office/drawing/2014/main" xmlns="" id="{55D50A5A-D025-4CEC-9F4B-175C261181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6974" y="3598277"/>
                <a:ext cx="1092306" cy="1092306"/>
              </a:xfrm>
              <a:prstGeom prst="rect">
                <a:avLst/>
              </a:prstGeom>
            </p:spPr>
          </p:pic>
          <p:sp>
            <p:nvSpPr>
              <p:cNvPr id="7" name="Prostokąt 6">
                <a:extLst>
                  <a:ext uri="{FF2B5EF4-FFF2-40B4-BE49-F238E27FC236}">
                    <a16:creationId xmlns:a16="http://schemas.microsoft.com/office/drawing/2014/main" xmlns="" id="{79C3FFFD-9519-4112-A146-ED8410251B92}"/>
                  </a:ext>
                </a:extLst>
              </p:cNvPr>
              <p:cNvSpPr/>
              <p:nvPr/>
            </p:nvSpPr>
            <p:spPr>
              <a:xfrm>
                <a:off x="5648201" y="4578669"/>
                <a:ext cx="671547" cy="1917211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" name="Owal 7">
                <a:extLst>
                  <a:ext uri="{FF2B5EF4-FFF2-40B4-BE49-F238E27FC236}">
                    <a16:creationId xmlns:a16="http://schemas.microsoft.com/office/drawing/2014/main" xmlns="" id="{C0B1DCEE-E680-49F9-8DFD-416A90D99D06}"/>
                  </a:ext>
                </a:extLst>
              </p:cNvPr>
              <p:cNvSpPr/>
              <p:nvPr/>
            </p:nvSpPr>
            <p:spPr>
              <a:xfrm>
                <a:off x="6122834" y="4606469"/>
                <a:ext cx="142376" cy="1423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cxnSp>
            <p:nvCxnSpPr>
              <p:cNvPr id="9" name="Łącznik prosty 8">
                <a:extLst>
                  <a:ext uri="{FF2B5EF4-FFF2-40B4-BE49-F238E27FC236}">
                    <a16:creationId xmlns:a16="http://schemas.microsoft.com/office/drawing/2014/main" xmlns="" id="{A6DC876B-776C-4D50-8CFC-60A51E1A1D8B}"/>
                  </a:ext>
                </a:extLst>
              </p:cNvPr>
              <p:cNvCxnSpPr/>
              <p:nvPr/>
            </p:nvCxnSpPr>
            <p:spPr>
              <a:xfrm>
                <a:off x="5865459" y="4832584"/>
                <a:ext cx="442866" cy="0"/>
              </a:xfrm>
              <a:prstGeom prst="line">
                <a:avLst/>
              </a:prstGeom>
              <a:ln w="28575" cap="rnd">
                <a:solidFill>
                  <a:srgbClr val="557EC7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Grupa 22">
            <a:extLst>
              <a:ext uri="{FF2B5EF4-FFF2-40B4-BE49-F238E27FC236}">
                <a16:creationId xmlns:a16="http://schemas.microsoft.com/office/drawing/2014/main" xmlns="" id="{E74E7605-EC30-4727-A17C-D3703A3B88FC}"/>
              </a:ext>
            </a:extLst>
          </p:cNvPr>
          <p:cNvGrpSpPr/>
          <p:nvPr/>
        </p:nvGrpSpPr>
        <p:grpSpPr>
          <a:xfrm>
            <a:off x="8248391" y="584393"/>
            <a:ext cx="3652974" cy="5754581"/>
            <a:chOff x="8248391" y="584393"/>
            <a:chExt cx="3652974" cy="5754581"/>
          </a:xfrm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xmlns="" id="{AC5C4513-FE64-44A3-A83C-0FC4DC34F327}"/>
                </a:ext>
              </a:extLst>
            </p:cNvPr>
            <p:cNvSpPr/>
            <p:nvPr/>
          </p:nvSpPr>
          <p:spPr>
            <a:xfrm>
              <a:off x="8248391" y="584393"/>
              <a:ext cx="2304256" cy="615553"/>
            </a:xfrm>
            <a:prstGeom prst="rect">
              <a:avLst/>
            </a:prstGeom>
            <a:noFill/>
          </p:spPr>
          <p:txBody>
            <a:bodyPr wrap="square" lIns="36000" tIns="0" rIns="36000" bIns="0" anchor="ctr" anchorCtr="0">
              <a:spAutoFit/>
            </a:bodyPr>
            <a:lstStyle/>
            <a:p>
              <a:pPr algn="ctr"/>
              <a:r>
                <a:rPr lang="pl-PL" sz="4000" b="1" dirty="0">
                  <a:ln w="3175">
                    <a:solidFill>
                      <a:srgbClr val="7F7F7F"/>
                    </a:solidFill>
                    <a:prstDash val="solid"/>
                  </a:ln>
                  <a:pattFill prst="dkDnDiag">
                    <a:fgClr>
                      <a:srgbClr val="7F7F7F"/>
                    </a:fgClr>
                    <a:bgClr>
                      <a:srgbClr val="F2E8CE"/>
                    </a:bgClr>
                  </a:pattFill>
                </a:rPr>
                <a:t>1 X 2018</a:t>
              </a:r>
            </a:p>
          </p:txBody>
        </p:sp>
        <p:sp>
          <p:nvSpPr>
            <p:cNvPr id="13" name="Prostokąt 12">
              <a:extLst>
                <a:ext uri="{FF2B5EF4-FFF2-40B4-BE49-F238E27FC236}">
                  <a16:creationId xmlns:a16="http://schemas.microsoft.com/office/drawing/2014/main" xmlns="" id="{0E9674B3-3B31-4D24-A981-B2FFFB7ACA91}"/>
                </a:ext>
              </a:extLst>
            </p:cNvPr>
            <p:cNvSpPr/>
            <p:nvPr/>
          </p:nvSpPr>
          <p:spPr>
            <a:xfrm>
              <a:off x="8427302" y="1647858"/>
              <a:ext cx="1962902" cy="615553"/>
            </a:xfrm>
            <a:prstGeom prst="rect">
              <a:avLst/>
            </a:prstGeom>
            <a:noFill/>
          </p:spPr>
          <p:txBody>
            <a:bodyPr wrap="square" lIns="36000" tIns="0" rIns="36000" bIns="0" anchor="ctr" anchorCtr="0">
              <a:spAutoFit/>
            </a:bodyPr>
            <a:lstStyle/>
            <a:p>
              <a:pPr algn="ctr"/>
              <a:r>
                <a:rPr lang="pl-PL" sz="4000" b="1" dirty="0">
                  <a:ln w="3175">
                    <a:solidFill>
                      <a:srgbClr val="7F7F7F"/>
                    </a:solidFill>
                    <a:prstDash val="solid"/>
                  </a:ln>
                  <a:pattFill prst="dkDnDiag">
                    <a:fgClr>
                      <a:srgbClr val="7F7F7F"/>
                    </a:fgClr>
                    <a:bgClr>
                      <a:srgbClr val="F2E8CE"/>
                    </a:bgClr>
                  </a:pattFill>
                </a:rPr>
                <a:t>1 X 2019</a:t>
              </a:r>
            </a:p>
          </p:txBody>
        </p:sp>
        <p:sp>
          <p:nvSpPr>
            <p:cNvPr id="16" name="Prostokąt 15">
              <a:extLst>
                <a:ext uri="{FF2B5EF4-FFF2-40B4-BE49-F238E27FC236}">
                  <a16:creationId xmlns:a16="http://schemas.microsoft.com/office/drawing/2014/main" xmlns="" id="{4230E9D7-E57D-4823-8370-A7978E03C4FD}"/>
                </a:ext>
              </a:extLst>
            </p:cNvPr>
            <p:cNvSpPr/>
            <p:nvPr/>
          </p:nvSpPr>
          <p:spPr>
            <a:xfrm>
              <a:off x="8366483" y="1199946"/>
              <a:ext cx="29113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09585">
                <a:defRPr/>
              </a:pPr>
              <a:r>
                <a:rPr lang="pl-PL" sz="1800" b="1" dirty="0">
                  <a:solidFill>
                    <a:srgbClr val="3B3B6B"/>
                  </a:solidFill>
                </a:rPr>
                <a:t>Ustawa wejście w życie</a:t>
              </a:r>
            </a:p>
          </p:txBody>
        </p:sp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xmlns="" id="{89B8D840-F1AE-4EB8-8404-12E14E501DAC}"/>
                </a:ext>
              </a:extLst>
            </p:cNvPr>
            <p:cNvSpPr/>
            <p:nvPr/>
          </p:nvSpPr>
          <p:spPr>
            <a:xfrm>
              <a:off x="8366483" y="2314037"/>
              <a:ext cx="349015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09585">
                <a:defRPr/>
              </a:pPr>
              <a:r>
                <a:rPr lang="pl-PL" sz="1800" b="1" dirty="0">
                  <a:solidFill>
                    <a:srgbClr val="3B3B6B"/>
                  </a:solidFill>
                </a:rPr>
                <a:t>Okres przejściowy</a:t>
              </a:r>
            </a:p>
          </p:txBody>
        </p:sp>
        <p:sp>
          <p:nvSpPr>
            <p:cNvPr id="18" name="Prostokąt 17">
              <a:extLst>
                <a:ext uri="{FF2B5EF4-FFF2-40B4-BE49-F238E27FC236}">
                  <a16:creationId xmlns:a16="http://schemas.microsoft.com/office/drawing/2014/main" xmlns="" id="{1AA4861C-5D88-4F62-80F4-66BC1D821F99}"/>
                </a:ext>
              </a:extLst>
            </p:cNvPr>
            <p:cNvSpPr/>
            <p:nvPr/>
          </p:nvSpPr>
          <p:spPr>
            <a:xfrm>
              <a:off x="8487053" y="2812575"/>
              <a:ext cx="2304493" cy="615553"/>
            </a:xfrm>
            <a:prstGeom prst="rect">
              <a:avLst/>
            </a:prstGeom>
            <a:noFill/>
          </p:spPr>
          <p:txBody>
            <a:bodyPr wrap="square" lIns="36000" tIns="0" rIns="36000" bIns="0" anchor="ctr" anchorCtr="0">
              <a:spAutoFit/>
            </a:bodyPr>
            <a:lstStyle/>
            <a:p>
              <a:pPr algn="ctr"/>
              <a:r>
                <a:rPr lang="pl-PL" sz="4000" b="1" dirty="0">
                  <a:ln w="3175">
                    <a:solidFill>
                      <a:srgbClr val="7F7F7F"/>
                    </a:solidFill>
                    <a:prstDash val="solid"/>
                  </a:ln>
                  <a:pattFill prst="dkDnDiag">
                    <a:fgClr>
                      <a:srgbClr val="7F7F7F"/>
                    </a:fgClr>
                    <a:bgClr>
                      <a:srgbClr val="F2E8CE"/>
                    </a:bgClr>
                  </a:pattFill>
                </a:rPr>
                <a:t>31 III 2020</a:t>
              </a:r>
            </a:p>
          </p:txBody>
        </p:sp>
        <p:sp>
          <p:nvSpPr>
            <p:cNvPr id="19" name="Prostokąt 18">
              <a:extLst>
                <a:ext uri="{FF2B5EF4-FFF2-40B4-BE49-F238E27FC236}">
                  <a16:creationId xmlns:a16="http://schemas.microsoft.com/office/drawing/2014/main" xmlns="" id="{0F90E4E8-82CA-49AB-9078-A04C59FC5454}"/>
                </a:ext>
              </a:extLst>
            </p:cNvPr>
            <p:cNvSpPr/>
            <p:nvPr/>
          </p:nvSpPr>
          <p:spPr>
            <a:xfrm>
              <a:off x="8411208" y="3478754"/>
              <a:ext cx="349015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09585">
                <a:defRPr/>
              </a:pPr>
              <a:r>
                <a:rPr lang="pl-PL" sz="1800" b="1" dirty="0">
                  <a:solidFill>
                    <a:srgbClr val="3B3B6B"/>
                  </a:solidFill>
                </a:rPr>
                <a:t>Koniec okresu na wprowadzenie danych przez uczelni według nowych zasad</a:t>
              </a:r>
            </a:p>
          </p:txBody>
        </p:sp>
        <p:sp>
          <p:nvSpPr>
            <p:cNvPr id="21" name="Prostokąt 20">
              <a:extLst>
                <a:ext uri="{FF2B5EF4-FFF2-40B4-BE49-F238E27FC236}">
                  <a16:creationId xmlns:a16="http://schemas.microsoft.com/office/drawing/2014/main" xmlns="" id="{560CFF53-5C31-4A37-B6B6-AB84F414F080}"/>
                </a:ext>
              </a:extLst>
            </p:cNvPr>
            <p:cNvSpPr/>
            <p:nvPr/>
          </p:nvSpPr>
          <p:spPr>
            <a:xfrm>
              <a:off x="8398841" y="4502032"/>
              <a:ext cx="2577499" cy="615553"/>
            </a:xfrm>
            <a:prstGeom prst="rect">
              <a:avLst/>
            </a:prstGeom>
            <a:noFill/>
          </p:spPr>
          <p:txBody>
            <a:bodyPr wrap="square" lIns="36000" tIns="0" rIns="36000" bIns="0" anchor="ctr" anchorCtr="0">
              <a:spAutoFit/>
            </a:bodyPr>
            <a:lstStyle/>
            <a:p>
              <a:pPr algn="ctr"/>
              <a:r>
                <a:rPr lang="pl-PL" sz="4000" b="1" dirty="0">
                  <a:ln w="3175">
                    <a:solidFill>
                      <a:srgbClr val="7F7F7F"/>
                    </a:solidFill>
                    <a:prstDash val="solid"/>
                  </a:ln>
                  <a:pattFill prst="dkDnDiag">
                    <a:fgClr>
                      <a:srgbClr val="7F7F7F"/>
                    </a:fgClr>
                    <a:bgClr>
                      <a:srgbClr val="F2E8CE"/>
                    </a:bgClr>
                  </a:pattFill>
                </a:rPr>
                <a:t>31 XII 2020</a:t>
              </a:r>
            </a:p>
          </p:txBody>
        </p:sp>
        <p:sp>
          <p:nvSpPr>
            <p:cNvPr id="22" name="Prostokąt 21">
              <a:extLst>
                <a:ext uri="{FF2B5EF4-FFF2-40B4-BE49-F238E27FC236}">
                  <a16:creationId xmlns:a16="http://schemas.microsoft.com/office/drawing/2014/main" xmlns="" id="{632DB7CB-59EA-4E50-8C39-51A6C78977EA}"/>
                </a:ext>
              </a:extLst>
            </p:cNvPr>
            <p:cNvSpPr/>
            <p:nvPr/>
          </p:nvSpPr>
          <p:spPr>
            <a:xfrm>
              <a:off x="8411208" y="5138645"/>
              <a:ext cx="349015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609585">
                <a:defRPr/>
              </a:pPr>
              <a:r>
                <a:rPr lang="pl-PL" sz="1800" b="1" dirty="0">
                  <a:solidFill>
                    <a:srgbClr val="3B3B6B"/>
                  </a:solidFill>
                </a:rPr>
                <a:t>Koniec okresu przejściowego </a:t>
              </a:r>
            </a:p>
            <a:p>
              <a:pPr lvl="0" defTabSz="609585">
                <a:defRPr/>
              </a:pPr>
              <a:r>
                <a:rPr lang="pl-PL" sz="1800" b="1" dirty="0">
                  <a:solidFill>
                    <a:srgbClr val="3B3B6B"/>
                  </a:solidFill>
                </a:rPr>
                <a:t>na wprowadzenie danych </a:t>
              </a:r>
            </a:p>
            <a:p>
              <a:pPr lvl="0" defTabSz="609585">
                <a:defRPr/>
              </a:pPr>
              <a:r>
                <a:rPr lang="pl-PL" sz="1800" b="1" dirty="0">
                  <a:solidFill>
                    <a:srgbClr val="3B3B6B"/>
                  </a:solidFill>
                </a:rPr>
                <a:t>o doktorantach przed rokiem 2019/2020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504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02B87630-B9C3-4BC3-9DE0-143E1A517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Wykonano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xmlns="" id="{EE345952-9510-4CD8-9CF0-99C3B552EE32}"/>
              </a:ext>
            </a:extLst>
          </p:cNvPr>
          <p:cNvSpPr/>
          <p:nvPr/>
        </p:nvSpPr>
        <p:spPr>
          <a:xfrm>
            <a:off x="6240016" y="1417905"/>
            <a:ext cx="60486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SYSTEM WYBORCZY DO RADY DOSKONAŁOŚCI NAUKOWEJ 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NOWE FORMULARZE SPRAWOZDAŃ FINANSOWYCH (baza dokumentów sprawozdawczo planistycznych)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SYSTEM WSPIERAJĄCY ocenę czasopism naukowych i wykaz wydawnictw 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Interfejsy systemu dla Straży Granicznej oraz Biura ds. Cudzoziemców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Uruchomienie NOWEJ APLIKACJI POL-ON W WERSJI DEMO </a:t>
            </a:r>
          </a:p>
          <a:p>
            <a:r>
              <a:rPr lang="pl-PL" sz="1800" b="1" dirty="0">
                <a:solidFill>
                  <a:srgbClr val="3B3B6B"/>
                </a:solidFill>
              </a:rPr>
              <a:t>(Jednostki, Uprawnienia, Migracja kierunków)</a:t>
            </a:r>
          </a:p>
          <a:p>
            <a:endParaRPr lang="pl-PL" sz="1800" b="1" dirty="0">
              <a:solidFill>
                <a:srgbClr val="3B3B6B"/>
              </a:solidFill>
            </a:endParaRPr>
          </a:p>
        </p:txBody>
      </p:sp>
      <p:grpSp>
        <p:nvGrpSpPr>
          <p:cNvPr id="14" name="Grupa 13">
            <a:extLst>
              <a:ext uri="{FF2B5EF4-FFF2-40B4-BE49-F238E27FC236}">
                <a16:creationId xmlns:a16="http://schemas.microsoft.com/office/drawing/2014/main" xmlns="" id="{BEC6C07A-E552-4BFD-9EB7-389AA250ADF5}"/>
              </a:ext>
            </a:extLst>
          </p:cNvPr>
          <p:cNvGrpSpPr/>
          <p:nvPr/>
        </p:nvGrpSpPr>
        <p:grpSpPr>
          <a:xfrm>
            <a:off x="3791744" y="409748"/>
            <a:ext cx="1640059" cy="1632084"/>
            <a:chOff x="873305" y="2322535"/>
            <a:chExt cx="1640059" cy="1632084"/>
          </a:xfrm>
          <a:solidFill>
            <a:srgbClr val="3B3B6B"/>
          </a:solidFill>
        </p:grpSpPr>
        <p:sp>
          <p:nvSpPr>
            <p:cNvPr id="12" name="Elipsa 13">
              <a:extLst>
                <a:ext uri="{FF2B5EF4-FFF2-40B4-BE49-F238E27FC236}">
                  <a16:creationId xmlns:a16="http://schemas.microsoft.com/office/drawing/2014/main" xmlns="" id="{6032DFEE-8725-45CE-8D19-8AD285E565C8}"/>
                </a:ext>
              </a:extLst>
            </p:cNvPr>
            <p:cNvSpPr/>
            <p:nvPr/>
          </p:nvSpPr>
          <p:spPr>
            <a:xfrm>
              <a:off x="873305" y="2322535"/>
              <a:ext cx="1640059" cy="163208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pic>
          <p:nvPicPr>
            <p:cNvPr id="9" name="Obraz 8">
              <a:extLst>
                <a:ext uri="{FF2B5EF4-FFF2-40B4-BE49-F238E27FC236}">
                  <a16:creationId xmlns:a16="http://schemas.microsoft.com/office/drawing/2014/main" xmlns="" id="{82474984-7F00-4967-9325-7F2457051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27448" y="2620258"/>
              <a:ext cx="1036637" cy="1036637"/>
            </a:xfrm>
            <a:prstGeom prst="rect">
              <a:avLst/>
            </a:prstGeom>
            <a:grpFill/>
          </p:spPr>
        </p:pic>
      </p:grpSp>
      <p:sp>
        <p:nvSpPr>
          <p:cNvPr id="15" name="Prostokąt 14">
            <a:extLst>
              <a:ext uri="{FF2B5EF4-FFF2-40B4-BE49-F238E27FC236}">
                <a16:creationId xmlns:a16="http://schemas.microsoft.com/office/drawing/2014/main" xmlns="" id="{6AD7DD9F-C182-48E8-8BA6-66DC6DED942D}"/>
              </a:ext>
            </a:extLst>
          </p:cNvPr>
          <p:cNvSpPr/>
          <p:nvPr/>
        </p:nvSpPr>
        <p:spPr>
          <a:xfrm>
            <a:off x="504000" y="2816354"/>
            <a:ext cx="52319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Wdrożenie nowych OŚWIADCZEŃ O DYSCYPLINACH 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Przyporządkowanie NOWYCH UPRAWNIEŃ DO NADAWANIA STOPNI w systemie 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Przebudowa modułu STATYSTYKI PUBLICZNEJ GUS na rok 2018 </a:t>
            </a:r>
          </a:p>
          <a:p>
            <a:endParaRPr lang="pl-PL" sz="1800" b="1" dirty="0">
              <a:solidFill>
                <a:srgbClr val="3B3B6B"/>
              </a:solidFill>
            </a:endParaRPr>
          </a:p>
          <a:p>
            <a:r>
              <a:rPr lang="pl-PL" sz="1800" b="1" dirty="0">
                <a:solidFill>
                  <a:srgbClr val="3B3B6B"/>
                </a:solidFill>
              </a:rPr>
              <a:t>FORMULARZ DANYCH O MOBILNOŚCI na potrzeby EUROSTAT</a:t>
            </a:r>
          </a:p>
        </p:txBody>
      </p:sp>
    </p:spTree>
    <p:extLst>
      <p:ext uri="{BB962C8B-B14F-4D97-AF65-F5344CB8AC3E}">
        <p14:creationId xmlns:p14="http://schemas.microsoft.com/office/powerpoint/2010/main" val="296289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75D915D-E655-4709-BDA1-08821103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Harmonogram – najbliższa perspektywa</a:t>
            </a:r>
          </a:p>
        </p:txBody>
      </p:sp>
    </p:spTree>
    <p:extLst>
      <p:ext uri="{BB962C8B-B14F-4D97-AF65-F5344CB8AC3E}">
        <p14:creationId xmlns:p14="http://schemas.microsoft.com/office/powerpoint/2010/main" val="1084928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8003A52C-E80A-4A3D-9B09-065D3AD2B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Agenda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xmlns="" id="{05386B8D-B610-4910-BF6A-CB8517054BA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99754" y="1340768"/>
            <a:ext cx="9336416" cy="4525963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</a:rPr>
              <a:t>Założenia nowego systemu</a:t>
            </a:r>
          </a:p>
          <a:p>
            <a:r>
              <a:rPr lang="pl-PL" sz="2400" b="1" dirty="0">
                <a:solidFill>
                  <a:schemeClr val="tx1"/>
                </a:solidFill>
              </a:rPr>
              <a:t>Okres przejściowy – kluczowe informacje</a:t>
            </a:r>
          </a:p>
          <a:p>
            <a:r>
              <a:rPr lang="pl-PL" sz="2400" b="1" dirty="0">
                <a:solidFill>
                  <a:schemeClr val="tx1"/>
                </a:solidFill>
              </a:rPr>
              <a:t>Masowe importy danych </a:t>
            </a:r>
          </a:p>
          <a:p>
            <a:r>
              <a:rPr lang="pl-PL" sz="2400" b="1" dirty="0">
                <a:solidFill>
                  <a:schemeClr val="tx1"/>
                </a:solidFill>
              </a:rPr>
              <a:t>Podsumowanie konsultacji technicznych</a:t>
            </a:r>
          </a:p>
          <a:p>
            <a:r>
              <a:rPr lang="pl-PL" sz="2400" b="1" dirty="0">
                <a:solidFill>
                  <a:schemeClr val="tx1"/>
                </a:solidFill>
              </a:rPr>
              <a:t>Harmonogram prac wykonanych</a:t>
            </a:r>
          </a:p>
          <a:p>
            <a:r>
              <a:rPr lang="pl-PL" sz="2400" b="1" dirty="0">
                <a:solidFill>
                  <a:schemeClr val="tx1"/>
                </a:solidFill>
              </a:rPr>
              <a:t>Najbliższa perspektywa</a:t>
            </a:r>
          </a:p>
          <a:p>
            <a:r>
              <a:rPr lang="pl-PL" sz="2400" b="1" dirty="0">
                <a:solidFill>
                  <a:schemeClr val="tx1"/>
                </a:solidFill>
              </a:rPr>
              <a:t>Perspektywa długofalowa</a:t>
            </a:r>
          </a:p>
          <a:p>
            <a:r>
              <a:rPr lang="pl-PL" sz="2400" b="1" dirty="0">
                <a:solidFill>
                  <a:schemeClr val="bg1"/>
                </a:solidFill>
              </a:rPr>
              <a:t>Pytania i odpowiedzi </a:t>
            </a:r>
          </a:p>
          <a:p>
            <a:endParaRPr lang="pl-PL" sz="2400" b="1" dirty="0">
              <a:solidFill>
                <a:schemeClr val="bg1"/>
              </a:solidFill>
            </a:endParaRPr>
          </a:p>
          <a:p>
            <a:endParaRPr lang="pl-PL" sz="2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pl-PL" sz="2400" b="1" dirty="0">
              <a:solidFill>
                <a:srgbClr val="3B3B6B"/>
              </a:solidFill>
            </a:endParaRPr>
          </a:p>
          <a:p>
            <a:pPr marL="0" indent="0">
              <a:buNone/>
            </a:pPr>
            <a:endParaRPr lang="pl-PL" sz="2400" b="1" dirty="0">
              <a:solidFill>
                <a:srgbClr val="3B3B6B"/>
              </a:solidFill>
            </a:endParaRPr>
          </a:p>
        </p:txBody>
      </p:sp>
      <p:sp>
        <p:nvSpPr>
          <p:cNvPr id="4" name="Prostokąt 12">
            <a:extLst>
              <a:ext uri="{FF2B5EF4-FFF2-40B4-BE49-F238E27FC236}">
                <a16:creationId xmlns:a16="http://schemas.microsoft.com/office/drawing/2014/main" xmlns="" id="{EA80598C-683F-4C76-81E6-A66FFD518C80}"/>
              </a:ext>
            </a:extLst>
          </p:cNvPr>
          <p:cNvSpPr/>
          <p:nvPr/>
        </p:nvSpPr>
        <p:spPr>
          <a:xfrm>
            <a:off x="8976320" y="0"/>
            <a:ext cx="3219450" cy="6858000"/>
          </a:xfrm>
          <a:custGeom>
            <a:avLst/>
            <a:gdLst>
              <a:gd name="connsiteX0" fmla="*/ 0 w 3215680"/>
              <a:gd name="connsiteY0" fmla="*/ 0 h 6858000"/>
              <a:gd name="connsiteX1" fmla="*/ 3215680 w 3215680"/>
              <a:gd name="connsiteY1" fmla="*/ 0 h 6858000"/>
              <a:gd name="connsiteX2" fmla="*/ 3215680 w 3215680"/>
              <a:gd name="connsiteY2" fmla="*/ 6858000 h 6858000"/>
              <a:gd name="connsiteX3" fmla="*/ 0 w 3215680"/>
              <a:gd name="connsiteY3" fmla="*/ 6858000 h 6858000"/>
              <a:gd name="connsiteX4" fmla="*/ 0 w 3215680"/>
              <a:gd name="connsiteY4" fmla="*/ 0 h 6858000"/>
              <a:gd name="connsiteX0" fmla="*/ 3219450 w 3219450"/>
              <a:gd name="connsiteY0" fmla="*/ 0 h 6858000"/>
              <a:gd name="connsiteX1" fmla="*/ 3215680 w 3219450"/>
              <a:gd name="connsiteY1" fmla="*/ 0 h 6858000"/>
              <a:gd name="connsiteX2" fmla="*/ 3215680 w 3219450"/>
              <a:gd name="connsiteY2" fmla="*/ 6858000 h 6858000"/>
              <a:gd name="connsiteX3" fmla="*/ 0 w 3219450"/>
              <a:gd name="connsiteY3" fmla="*/ 6858000 h 6858000"/>
              <a:gd name="connsiteX4" fmla="*/ 3219450 w 321945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19450" h="6858000">
                <a:moveTo>
                  <a:pt x="3219450" y="0"/>
                </a:moveTo>
                <a:lnTo>
                  <a:pt x="3215680" y="0"/>
                </a:lnTo>
                <a:lnTo>
                  <a:pt x="3215680" y="6858000"/>
                </a:lnTo>
                <a:lnTo>
                  <a:pt x="0" y="6858000"/>
                </a:lnTo>
                <a:lnTo>
                  <a:pt x="32194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51386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ytuł 21">
            <a:extLst>
              <a:ext uri="{FF2B5EF4-FFF2-40B4-BE49-F238E27FC236}">
                <a16:creationId xmlns:a16="http://schemas.microsoft.com/office/drawing/2014/main" xmlns="" id="{19F37B76-62E1-48E9-B727-2C48F4043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Harmonogram projektu</a:t>
            </a:r>
          </a:p>
        </p:txBody>
      </p:sp>
      <p:cxnSp>
        <p:nvCxnSpPr>
          <p:cNvPr id="3" name="Łącznik prosty 2">
            <a:extLst>
              <a:ext uri="{FF2B5EF4-FFF2-40B4-BE49-F238E27FC236}">
                <a16:creationId xmlns:a16="http://schemas.microsoft.com/office/drawing/2014/main" xmlns="" id="{2CC6FF04-CB2A-45FA-BFE9-420F89244C58}"/>
              </a:ext>
            </a:extLst>
          </p:cNvPr>
          <p:cNvCxnSpPr>
            <a:cxnSpLocks/>
          </p:cNvCxnSpPr>
          <p:nvPr/>
        </p:nvCxnSpPr>
        <p:spPr>
          <a:xfrm>
            <a:off x="263352" y="3425961"/>
            <a:ext cx="11809312" cy="21347"/>
          </a:xfrm>
          <a:prstGeom prst="line">
            <a:avLst/>
          </a:prstGeom>
          <a:ln w="101600" cap="rnd">
            <a:solidFill>
              <a:srgbClr val="3B3B6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xmlns="" id="{E42DF479-EAC2-4B5B-980B-8F5CB7028DAE}"/>
              </a:ext>
            </a:extLst>
          </p:cNvPr>
          <p:cNvCxnSpPr>
            <a:cxnSpLocks/>
          </p:cNvCxnSpPr>
          <p:nvPr/>
        </p:nvCxnSpPr>
        <p:spPr>
          <a:xfrm flipV="1">
            <a:off x="1919536" y="3206296"/>
            <a:ext cx="0" cy="383517"/>
          </a:xfrm>
          <a:prstGeom prst="line">
            <a:avLst/>
          </a:prstGeom>
          <a:ln w="101600" cap="rnd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xmlns="" id="{5510FB9F-4C4A-4CAE-A1D4-CBCB3CC97E2C}"/>
              </a:ext>
            </a:extLst>
          </p:cNvPr>
          <p:cNvCxnSpPr>
            <a:cxnSpLocks/>
          </p:cNvCxnSpPr>
          <p:nvPr/>
        </p:nvCxnSpPr>
        <p:spPr>
          <a:xfrm flipV="1">
            <a:off x="4609217" y="3206297"/>
            <a:ext cx="0" cy="383517"/>
          </a:xfrm>
          <a:prstGeom prst="line">
            <a:avLst/>
          </a:prstGeom>
          <a:ln w="101600" cap="rnd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rostokąt 6">
            <a:extLst>
              <a:ext uri="{FF2B5EF4-FFF2-40B4-BE49-F238E27FC236}">
                <a16:creationId xmlns:a16="http://schemas.microsoft.com/office/drawing/2014/main" xmlns="" id="{2681AF89-CE97-4ED9-A0C7-6E0CAA85812D}"/>
              </a:ext>
            </a:extLst>
          </p:cNvPr>
          <p:cNvSpPr/>
          <p:nvPr/>
        </p:nvSpPr>
        <p:spPr>
          <a:xfrm>
            <a:off x="1056349" y="2501448"/>
            <a:ext cx="1764532" cy="430887"/>
          </a:xfrm>
          <a:prstGeom prst="rect">
            <a:avLst/>
          </a:prstGeom>
          <a:noFill/>
        </p:spPr>
        <p:txBody>
          <a:bodyPr wrap="square" lIns="36000" tIns="0" rIns="36000" bIns="0" anchor="ctr" anchorCtr="0">
            <a:spAutoFit/>
          </a:bodyPr>
          <a:lstStyle/>
          <a:p>
            <a:pPr algn="ctr"/>
            <a:r>
              <a:rPr lang="pl-PL" sz="2800" b="1" dirty="0">
                <a:ln w="3175">
                  <a:solidFill>
                    <a:srgbClr val="3B3B6B"/>
                  </a:solidFill>
                  <a:prstDash val="solid"/>
                </a:ln>
                <a:pattFill prst="dkDnDiag">
                  <a:fgClr>
                    <a:srgbClr val="003366"/>
                  </a:fgClr>
                  <a:bgClr>
                    <a:schemeClr val="bg1"/>
                  </a:bgClr>
                </a:pattFill>
              </a:rPr>
              <a:t>IX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xmlns="" id="{03E7D0B1-ABF9-4474-B576-C4E35CC53102}"/>
              </a:ext>
            </a:extLst>
          </p:cNvPr>
          <p:cNvSpPr/>
          <p:nvPr/>
        </p:nvSpPr>
        <p:spPr>
          <a:xfrm>
            <a:off x="3704853" y="2465055"/>
            <a:ext cx="1764532" cy="430887"/>
          </a:xfrm>
          <a:prstGeom prst="rect">
            <a:avLst/>
          </a:prstGeom>
          <a:noFill/>
        </p:spPr>
        <p:txBody>
          <a:bodyPr wrap="square" lIns="36000" tIns="0" rIns="36000" bIns="0" anchor="ctr" anchorCtr="0">
            <a:spAutoFit/>
          </a:bodyPr>
          <a:lstStyle/>
          <a:p>
            <a:pPr algn="ctr"/>
            <a:r>
              <a:rPr lang="pl-PL" sz="2800" b="1" dirty="0">
                <a:ln w="3175">
                  <a:solidFill>
                    <a:srgbClr val="3B3B6B"/>
                  </a:solidFill>
                  <a:prstDash val="solid"/>
                </a:ln>
                <a:pattFill prst="dkDnDiag">
                  <a:fgClr>
                    <a:srgbClr val="003366"/>
                  </a:fgClr>
                  <a:bgClr>
                    <a:schemeClr val="bg1"/>
                  </a:bgClr>
                </a:pattFill>
              </a:rPr>
              <a:t>X - XI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xmlns="" id="{17192CB2-1E36-4DCE-A5ED-2E32CFB36CF0}"/>
              </a:ext>
            </a:extLst>
          </p:cNvPr>
          <p:cNvSpPr/>
          <p:nvPr/>
        </p:nvSpPr>
        <p:spPr>
          <a:xfrm>
            <a:off x="8760296" y="1403447"/>
            <a:ext cx="2285411" cy="430887"/>
          </a:xfrm>
          <a:prstGeom prst="rect">
            <a:avLst/>
          </a:prstGeom>
          <a:noFill/>
        </p:spPr>
        <p:txBody>
          <a:bodyPr wrap="square" lIns="36000" tIns="0" rIns="36000" bIns="0" anchor="ctr" anchorCtr="0">
            <a:spAutoFit/>
          </a:bodyPr>
          <a:lstStyle/>
          <a:p>
            <a:pPr algn="ctr"/>
            <a:r>
              <a:rPr lang="pl-PL" sz="2800" b="1" dirty="0">
                <a:ln w="3175">
                  <a:solidFill>
                    <a:srgbClr val="3B3B6B"/>
                  </a:solidFill>
                  <a:prstDash val="solid"/>
                </a:ln>
                <a:pattFill prst="dkDnDiag">
                  <a:fgClr>
                    <a:srgbClr val="003366"/>
                  </a:fgClr>
                  <a:bgClr>
                    <a:schemeClr val="bg1"/>
                  </a:bgClr>
                </a:pattFill>
              </a:rPr>
              <a:t>2020</a:t>
            </a:r>
          </a:p>
        </p:txBody>
      </p:sp>
      <p:grpSp>
        <p:nvGrpSpPr>
          <p:cNvPr id="19" name="Grupa 18">
            <a:extLst>
              <a:ext uri="{FF2B5EF4-FFF2-40B4-BE49-F238E27FC236}">
                <a16:creationId xmlns:a16="http://schemas.microsoft.com/office/drawing/2014/main" xmlns="" id="{6AC132B1-9AEA-494F-A17C-1AD81D64A9A3}"/>
              </a:ext>
            </a:extLst>
          </p:cNvPr>
          <p:cNvGrpSpPr/>
          <p:nvPr/>
        </p:nvGrpSpPr>
        <p:grpSpPr>
          <a:xfrm>
            <a:off x="9014875" y="464739"/>
            <a:ext cx="2880000" cy="540147"/>
            <a:chOff x="8328248" y="1578182"/>
            <a:chExt cx="2880000" cy="540147"/>
          </a:xfrm>
        </p:grpSpPr>
        <p:sp>
          <p:nvSpPr>
            <p:cNvPr id="20" name="Prostokąt zaokrąglony 3">
              <a:extLst>
                <a:ext uri="{FF2B5EF4-FFF2-40B4-BE49-F238E27FC236}">
                  <a16:creationId xmlns:a16="http://schemas.microsoft.com/office/drawing/2014/main" xmlns="" id="{39059AD4-5F5E-4B72-B7CD-6BBA98A7CB33}"/>
                </a:ext>
              </a:extLst>
            </p:cNvPr>
            <p:cNvSpPr/>
            <p:nvPr/>
          </p:nvSpPr>
          <p:spPr>
            <a:xfrm>
              <a:off x="8328248" y="1578182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21" name="Obraz 20">
              <a:extLst>
                <a:ext uri="{FF2B5EF4-FFF2-40B4-BE49-F238E27FC236}">
                  <a16:creationId xmlns:a16="http://schemas.microsoft.com/office/drawing/2014/main" xmlns="" id="{5C5E4AF3-9AEB-4080-8D06-002895EEA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408" y="1708074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pic>
        <p:nvPicPr>
          <p:cNvPr id="80" name="Obraz 79">
            <a:extLst>
              <a:ext uri="{FF2B5EF4-FFF2-40B4-BE49-F238E27FC236}">
                <a16:creationId xmlns:a16="http://schemas.microsoft.com/office/drawing/2014/main" xmlns="" id="{6A74891A-A226-4009-81A0-A0EDABFC8CF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140798" y="2330905"/>
            <a:ext cx="394498" cy="430585"/>
          </a:xfrm>
          <a:prstGeom prst="rect">
            <a:avLst/>
          </a:prstGeom>
        </p:spPr>
      </p:pic>
      <p:sp>
        <p:nvSpPr>
          <p:cNvPr id="51" name="pole tekstowe 50">
            <a:extLst>
              <a:ext uri="{FF2B5EF4-FFF2-40B4-BE49-F238E27FC236}">
                <a16:creationId xmlns:a16="http://schemas.microsoft.com/office/drawing/2014/main" xmlns="" id="{0D0EED77-1ADE-4D46-860D-9C030668D457}"/>
              </a:ext>
            </a:extLst>
          </p:cNvPr>
          <p:cNvSpPr txBox="1"/>
          <p:nvPr/>
        </p:nvSpPr>
        <p:spPr>
          <a:xfrm>
            <a:off x="4187331" y="3747151"/>
            <a:ext cx="2871230" cy="830997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Etap migracji oraz testów</a:t>
            </a:r>
          </a:p>
        </p:txBody>
      </p:sp>
      <p:sp>
        <p:nvSpPr>
          <p:cNvPr id="53" name="pole tekstowe 52">
            <a:extLst>
              <a:ext uri="{FF2B5EF4-FFF2-40B4-BE49-F238E27FC236}">
                <a16:creationId xmlns:a16="http://schemas.microsoft.com/office/drawing/2014/main" xmlns="" id="{FFC37B3C-38EF-4087-9341-74D0C83AFD71}"/>
              </a:ext>
            </a:extLst>
          </p:cNvPr>
          <p:cNvSpPr txBox="1"/>
          <p:nvPr/>
        </p:nvSpPr>
        <p:spPr>
          <a:xfrm>
            <a:off x="1125951" y="4256627"/>
            <a:ext cx="2736569" cy="206210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chemeClr val="bg1"/>
                </a:solidFill>
              </a:rPr>
              <a:t>Nowy moduł jednostek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Nowy moduł uprawnień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Kierunki studiów – etap I (migracja danych)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Ankieta rekrutacyjna EN-1 (dotychczasowa aplikacja)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Blokada edycji starych modułów</a:t>
            </a:r>
          </a:p>
        </p:txBody>
      </p:sp>
      <p:sp>
        <p:nvSpPr>
          <p:cNvPr id="54" name="pole tekstowe 53">
            <a:extLst>
              <a:ext uri="{FF2B5EF4-FFF2-40B4-BE49-F238E27FC236}">
                <a16:creationId xmlns:a16="http://schemas.microsoft.com/office/drawing/2014/main" xmlns="" id="{4F59705B-AB71-488D-A97F-499EFE707119}"/>
              </a:ext>
            </a:extLst>
          </p:cNvPr>
          <p:cNvSpPr txBox="1"/>
          <p:nvPr/>
        </p:nvSpPr>
        <p:spPr>
          <a:xfrm>
            <a:off x="1111350" y="3827887"/>
            <a:ext cx="2792018" cy="461665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Wersja podstawowa </a:t>
            </a:r>
          </a:p>
        </p:txBody>
      </p:sp>
      <p:sp>
        <p:nvSpPr>
          <p:cNvPr id="61" name="pole tekstowe 60">
            <a:extLst>
              <a:ext uri="{FF2B5EF4-FFF2-40B4-BE49-F238E27FC236}">
                <a16:creationId xmlns:a16="http://schemas.microsoft.com/office/drawing/2014/main" xmlns="" id="{AEFEB44C-C0DA-48C4-B692-A42A8B6F71DA}"/>
              </a:ext>
            </a:extLst>
          </p:cNvPr>
          <p:cNvSpPr txBox="1"/>
          <p:nvPr/>
        </p:nvSpPr>
        <p:spPr>
          <a:xfrm>
            <a:off x="4207164" y="4487867"/>
            <a:ext cx="2736569" cy="280076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chemeClr val="bg1"/>
                </a:solidFill>
              </a:rPr>
              <a:t>Udostępnienie specyfikacji technicznych oraz środowiska demo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Kierunki studiów – etap II (edycja danych po migracji)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Pracownicy naukowi (migracja)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PBN – etap I (dostosowanie struktur danych)</a:t>
            </a:r>
          </a:p>
          <a:p>
            <a:endParaRPr lang="pl-PL" sz="1600" b="1" dirty="0">
              <a:solidFill>
                <a:schemeClr val="bg1"/>
              </a:solidFill>
            </a:endParaRPr>
          </a:p>
          <a:p>
            <a:endParaRPr lang="pl-PL" sz="1600" b="1" dirty="0">
              <a:solidFill>
                <a:schemeClr val="bg1"/>
              </a:solidFill>
            </a:endParaRPr>
          </a:p>
          <a:p>
            <a:endParaRPr lang="pl-PL" sz="1600" b="1" dirty="0">
              <a:solidFill>
                <a:schemeClr val="bg1"/>
              </a:solidFill>
            </a:endParaRPr>
          </a:p>
        </p:txBody>
      </p:sp>
      <p:cxnSp>
        <p:nvCxnSpPr>
          <p:cNvPr id="14" name="Łącznik prosty 13">
            <a:extLst>
              <a:ext uri="{FF2B5EF4-FFF2-40B4-BE49-F238E27FC236}">
                <a16:creationId xmlns:a16="http://schemas.microsoft.com/office/drawing/2014/main" xmlns="" id="{41AC5CF4-EB12-4325-BDCD-1562815DDEA4}"/>
              </a:ext>
            </a:extLst>
          </p:cNvPr>
          <p:cNvCxnSpPr>
            <a:cxnSpLocks/>
          </p:cNvCxnSpPr>
          <p:nvPr/>
        </p:nvCxnSpPr>
        <p:spPr>
          <a:xfrm>
            <a:off x="8993849" y="1196752"/>
            <a:ext cx="0" cy="3415853"/>
          </a:xfrm>
          <a:prstGeom prst="line">
            <a:avLst/>
          </a:prstGeom>
          <a:ln w="38100">
            <a:solidFill>
              <a:srgbClr val="CC6699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rostokąt 14">
            <a:extLst>
              <a:ext uri="{FF2B5EF4-FFF2-40B4-BE49-F238E27FC236}">
                <a16:creationId xmlns:a16="http://schemas.microsoft.com/office/drawing/2014/main" xmlns="" id="{B6DD3286-7D2F-4F6E-96D6-98BFF46E5383}"/>
              </a:ext>
            </a:extLst>
          </p:cNvPr>
          <p:cNvSpPr/>
          <p:nvPr/>
        </p:nvSpPr>
        <p:spPr>
          <a:xfrm>
            <a:off x="7016659" y="1393533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>
                <a:ln w="3175">
                  <a:solidFill>
                    <a:srgbClr val="3B3B6B"/>
                  </a:solidFill>
                  <a:prstDash val="solid"/>
                </a:ln>
                <a:pattFill prst="dkDnDiag">
                  <a:fgClr>
                    <a:srgbClr val="003366"/>
                  </a:fgClr>
                  <a:bgClr>
                    <a:schemeClr val="bg1"/>
                  </a:bgClr>
                </a:pattFill>
              </a:rPr>
              <a:t>2019</a:t>
            </a:r>
            <a:endParaRPr lang="pl-PL" sz="2800" dirty="0"/>
          </a:p>
        </p:txBody>
      </p:sp>
      <p:cxnSp>
        <p:nvCxnSpPr>
          <p:cNvPr id="62" name="Łącznik prosty 61">
            <a:extLst>
              <a:ext uri="{FF2B5EF4-FFF2-40B4-BE49-F238E27FC236}">
                <a16:creationId xmlns:a16="http://schemas.microsoft.com/office/drawing/2014/main" xmlns="" id="{DFC5D5F6-82EC-4681-A739-45907CBB9434}"/>
              </a:ext>
            </a:extLst>
          </p:cNvPr>
          <p:cNvCxnSpPr>
            <a:cxnSpLocks/>
          </p:cNvCxnSpPr>
          <p:nvPr/>
        </p:nvCxnSpPr>
        <p:spPr>
          <a:xfrm flipV="1">
            <a:off x="7615802" y="3206297"/>
            <a:ext cx="0" cy="383517"/>
          </a:xfrm>
          <a:prstGeom prst="line">
            <a:avLst/>
          </a:prstGeom>
          <a:ln w="101600" cap="rnd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Prostokąt 71">
            <a:extLst>
              <a:ext uri="{FF2B5EF4-FFF2-40B4-BE49-F238E27FC236}">
                <a16:creationId xmlns:a16="http://schemas.microsoft.com/office/drawing/2014/main" xmlns="" id="{DAA020B6-35B2-49FA-B124-4F1E4B2CC2E4}"/>
              </a:ext>
            </a:extLst>
          </p:cNvPr>
          <p:cNvSpPr/>
          <p:nvPr/>
        </p:nvSpPr>
        <p:spPr>
          <a:xfrm>
            <a:off x="6745736" y="2501448"/>
            <a:ext cx="1764532" cy="430887"/>
          </a:xfrm>
          <a:prstGeom prst="rect">
            <a:avLst/>
          </a:prstGeom>
          <a:noFill/>
        </p:spPr>
        <p:txBody>
          <a:bodyPr wrap="square" lIns="36000" tIns="0" rIns="36000" bIns="0" anchor="ctr" anchorCtr="0">
            <a:spAutoFit/>
          </a:bodyPr>
          <a:lstStyle/>
          <a:p>
            <a:pPr algn="ctr"/>
            <a:r>
              <a:rPr lang="pl-PL" sz="2800" b="1" dirty="0">
                <a:ln w="3175">
                  <a:solidFill>
                    <a:srgbClr val="3B3B6B"/>
                  </a:solidFill>
                  <a:prstDash val="solid"/>
                </a:ln>
                <a:pattFill prst="dkDnDiag">
                  <a:fgClr>
                    <a:srgbClr val="003366"/>
                  </a:fgClr>
                  <a:bgClr>
                    <a:schemeClr val="bg1"/>
                  </a:bgClr>
                </a:pattFill>
              </a:rPr>
              <a:t>XII </a:t>
            </a:r>
          </a:p>
        </p:txBody>
      </p:sp>
      <p:sp>
        <p:nvSpPr>
          <p:cNvPr id="73" name="pole tekstowe 72">
            <a:extLst>
              <a:ext uri="{FF2B5EF4-FFF2-40B4-BE49-F238E27FC236}">
                <a16:creationId xmlns:a16="http://schemas.microsoft.com/office/drawing/2014/main" xmlns="" id="{ECC54D2D-D0D9-45CC-A8D8-02F53D1C0D6C}"/>
              </a:ext>
            </a:extLst>
          </p:cNvPr>
          <p:cNvSpPr txBox="1"/>
          <p:nvPr/>
        </p:nvSpPr>
        <p:spPr>
          <a:xfrm>
            <a:off x="6916002" y="3721731"/>
            <a:ext cx="2032583" cy="830997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Przygotowanie danych</a:t>
            </a:r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xmlns="" id="{C00A3BFE-2C50-4300-877D-0872292B0840}"/>
              </a:ext>
            </a:extLst>
          </p:cNvPr>
          <p:cNvSpPr txBox="1"/>
          <p:nvPr/>
        </p:nvSpPr>
        <p:spPr>
          <a:xfrm>
            <a:off x="6935836" y="4511110"/>
            <a:ext cx="2135592" cy="181588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chemeClr val="bg1"/>
                </a:solidFill>
              </a:rPr>
              <a:t>W pełni gotowe do zasilania rejestry: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Pracowników, 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Studentów,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Rejestracja szkół doktorskich</a:t>
            </a:r>
          </a:p>
          <a:p>
            <a:endParaRPr lang="pl-PL" sz="1600" b="1" dirty="0">
              <a:solidFill>
                <a:schemeClr val="bg1"/>
              </a:solidFill>
            </a:endParaRPr>
          </a:p>
        </p:txBody>
      </p:sp>
      <p:cxnSp>
        <p:nvCxnSpPr>
          <p:cNvPr id="23" name="Łącznik prosty 22">
            <a:extLst>
              <a:ext uri="{FF2B5EF4-FFF2-40B4-BE49-F238E27FC236}">
                <a16:creationId xmlns:a16="http://schemas.microsoft.com/office/drawing/2014/main" xmlns="" id="{5D6ECCD1-F41F-46D9-B23F-D8EFC944D8CA}"/>
              </a:ext>
            </a:extLst>
          </p:cNvPr>
          <p:cNvCxnSpPr>
            <a:cxnSpLocks/>
          </p:cNvCxnSpPr>
          <p:nvPr/>
        </p:nvCxnSpPr>
        <p:spPr>
          <a:xfrm flipV="1">
            <a:off x="11312893" y="3228099"/>
            <a:ext cx="0" cy="383517"/>
          </a:xfrm>
          <a:prstGeom prst="line">
            <a:avLst/>
          </a:prstGeom>
          <a:ln w="101600" cap="rnd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rostokąt 23">
            <a:extLst>
              <a:ext uri="{FF2B5EF4-FFF2-40B4-BE49-F238E27FC236}">
                <a16:creationId xmlns:a16="http://schemas.microsoft.com/office/drawing/2014/main" xmlns="" id="{504E354B-3A1B-4E9E-B6A1-811D2E2B0E99}"/>
              </a:ext>
            </a:extLst>
          </p:cNvPr>
          <p:cNvSpPr/>
          <p:nvPr/>
        </p:nvSpPr>
        <p:spPr>
          <a:xfrm>
            <a:off x="10442827" y="2523250"/>
            <a:ext cx="1764532" cy="430887"/>
          </a:xfrm>
          <a:prstGeom prst="rect">
            <a:avLst/>
          </a:prstGeom>
          <a:noFill/>
        </p:spPr>
        <p:txBody>
          <a:bodyPr wrap="square" lIns="36000" tIns="0" rIns="36000" bIns="0" anchor="ctr" anchorCtr="0">
            <a:spAutoFit/>
          </a:bodyPr>
          <a:lstStyle/>
          <a:p>
            <a:pPr algn="ctr"/>
            <a:r>
              <a:rPr lang="pl-PL" sz="2800" b="1" dirty="0">
                <a:ln w="3175">
                  <a:solidFill>
                    <a:srgbClr val="3B3B6B"/>
                  </a:solidFill>
                  <a:prstDash val="solid"/>
                </a:ln>
                <a:pattFill prst="dkDnDiag">
                  <a:fgClr>
                    <a:srgbClr val="003366"/>
                  </a:fgClr>
                  <a:bgClr>
                    <a:schemeClr val="bg1"/>
                  </a:bgClr>
                </a:pattFill>
              </a:rPr>
              <a:t>III 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xmlns="" id="{6CEA8FC8-6FE4-44B0-A85D-F89244F1790C}"/>
              </a:ext>
            </a:extLst>
          </p:cNvPr>
          <p:cNvSpPr txBox="1"/>
          <p:nvPr/>
        </p:nvSpPr>
        <p:spPr>
          <a:xfrm>
            <a:off x="9424095" y="3611616"/>
            <a:ext cx="2443563" cy="1200329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Zasilanie rejestrów i wyliczenia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xmlns="" id="{3C1B227D-A13E-4B30-8968-1A96DC8691FA}"/>
              </a:ext>
            </a:extLst>
          </p:cNvPr>
          <p:cNvSpPr txBox="1"/>
          <p:nvPr/>
        </p:nvSpPr>
        <p:spPr>
          <a:xfrm>
            <a:off x="9389809" y="4807814"/>
            <a:ext cx="2736569" cy="156966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chemeClr val="bg1"/>
                </a:solidFill>
              </a:rPr>
              <a:t>Rejestracja osób ubiegających się o stopień naukowy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Osiągnięcia artystyczne</a:t>
            </a:r>
          </a:p>
          <a:p>
            <a:r>
              <a:rPr lang="pl-PL" sz="1600" b="1" dirty="0">
                <a:solidFill>
                  <a:schemeClr val="bg1"/>
                </a:solidFill>
              </a:rPr>
              <a:t>Formularze GUS</a:t>
            </a:r>
          </a:p>
          <a:p>
            <a:endParaRPr lang="pl-PL" sz="1600" b="1" dirty="0">
              <a:solidFill>
                <a:schemeClr val="bg1"/>
              </a:solidFill>
            </a:endParaRPr>
          </a:p>
          <a:p>
            <a:endParaRPr lang="pl-PL" sz="1600" b="1" dirty="0">
              <a:solidFill>
                <a:schemeClr val="bg1"/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xmlns="" id="{769EBEC8-85D1-4921-9087-4DBD9300A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9531" y="2463265"/>
            <a:ext cx="858155" cy="863764"/>
          </a:xfrm>
          <a:prstGeom prst="rect">
            <a:avLst/>
          </a:prstGeom>
        </p:spPr>
      </p:pic>
      <p:sp>
        <p:nvSpPr>
          <p:cNvPr id="10" name="Objaśnienie: strzałka w dół 9">
            <a:extLst>
              <a:ext uri="{FF2B5EF4-FFF2-40B4-BE49-F238E27FC236}">
                <a16:creationId xmlns:a16="http://schemas.microsoft.com/office/drawing/2014/main" xmlns="" id="{C4098A9B-7D89-4A42-B484-35B7BB8812CF}"/>
              </a:ext>
            </a:extLst>
          </p:cNvPr>
          <p:cNvSpPr/>
          <p:nvPr/>
        </p:nvSpPr>
        <p:spPr>
          <a:xfrm>
            <a:off x="2240788" y="1501485"/>
            <a:ext cx="1232334" cy="965817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100" dirty="0"/>
              <a:t>Prace techniczne w ostatnim tygodniu września</a:t>
            </a:r>
          </a:p>
        </p:txBody>
      </p:sp>
    </p:spTree>
    <p:extLst>
      <p:ext uri="{BB962C8B-B14F-4D97-AF65-F5344CB8AC3E}">
        <p14:creationId xmlns:p14="http://schemas.microsoft.com/office/powerpoint/2010/main" val="3460701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72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39E27AC-BECC-4815-B5A8-2BD8DCF43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Wrzesień – październik 2019 </a:t>
            </a:r>
          </a:p>
        </p:txBody>
      </p:sp>
      <p:sp>
        <p:nvSpPr>
          <p:cNvPr id="4" name="Prostokąt zaokrąglony 11">
            <a:extLst>
              <a:ext uri="{FF2B5EF4-FFF2-40B4-BE49-F238E27FC236}">
                <a16:creationId xmlns:a16="http://schemas.microsoft.com/office/drawing/2014/main" xmlns="" id="{DF3EE336-BCCF-4A89-A7E1-F5A94FCD32D0}"/>
              </a:ext>
            </a:extLst>
          </p:cNvPr>
          <p:cNvSpPr/>
          <p:nvPr/>
        </p:nvSpPr>
        <p:spPr>
          <a:xfrm>
            <a:off x="1055440" y="159528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MODUŁ UPRAWNIEN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xmlns="" id="{AAEDE3FF-2D05-45C7-97F1-D8ABD45FCA85}"/>
              </a:ext>
            </a:extLst>
          </p:cNvPr>
          <p:cNvSpPr txBox="1"/>
          <p:nvPr/>
        </p:nvSpPr>
        <p:spPr>
          <a:xfrm>
            <a:off x="4415937" y="1652525"/>
            <a:ext cx="1396537" cy="338554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rgbClr val="3B3B6B"/>
                </a:solidFill>
              </a:rPr>
              <a:t>Wrzesień 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02FB5361-1363-4FDE-A585-E9704BB8C50A}"/>
              </a:ext>
            </a:extLst>
          </p:cNvPr>
          <p:cNvSpPr txBox="1"/>
          <p:nvPr/>
        </p:nvSpPr>
        <p:spPr>
          <a:xfrm>
            <a:off x="6278571" y="1430765"/>
            <a:ext cx="5472608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Migracja ról i kont, logowanie MCL, integracja z POL-on 1</a:t>
            </a:r>
          </a:p>
        </p:txBody>
      </p:sp>
      <p:sp>
        <p:nvSpPr>
          <p:cNvPr id="7" name="Prostokąt zaokrąglony 11">
            <a:extLst>
              <a:ext uri="{FF2B5EF4-FFF2-40B4-BE49-F238E27FC236}">
                <a16:creationId xmlns:a16="http://schemas.microsoft.com/office/drawing/2014/main" xmlns="" id="{AFC110C5-8FDD-49E1-A1C0-6BBB99EEF6C3}"/>
              </a:ext>
            </a:extLst>
          </p:cNvPr>
          <p:cNvSpPr/>
          <p:nvPr/>
        </p:nvSpPr>
        <p:spPr>
          <a:xfrm>
            <a:off x="1042484" y="2516408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JEDNOSTKI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xmlns="" id="{DC3A12F6-700D-4146-AB2C-392576CD0A1F}"/>
              </a:ext>
            </a:extLst>
          </p:cNvPr>
          <p:cNvSpPr txBox="1"/>
          <p:nvPr/>
        </p:nvSpPr>
        <p:spPr>
          <a:xfrm>
            <a:off x="4415937" y="2554984"/>
            <a:ext cx="1324529" cy="338554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rgbClr val="3B3B6B"/>
                </a:solidFill>
              </a:rPr>
              <a:t>Wrzesień</a:t>
            </a:r>
          </a:p>
        </p:txBody>
      </p:sp>
      <p:sp>
        <p:nvSpPr>
          <p:cNvPr id="10" name="Prostokąt zaokrąglony 11">
            <a:extLst>
              <a:ext uri="{FF2B5EF4-FFF2-40B4-BE49-F238E27FC236}">
                <a16:creationId xmlns:a16="http://schemas.microsoft.com/office/drawing/2014/main" xmlns="" id="{FBA14D3E-7006-421D-9360-1D051695AA49}"/>
              </a:ext>
            </a:extLst>
          </p:cNvPr>
          <p:cNvSpPr/>
          <p:nvPr/>
        </p:nvSpPr>
        <p:spPr>
          <a:xfrm>
            <a:off x="1054043" y="334954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KIERUNKI STUDIÓW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xmlns="" id="{0E1DAD67-48D4-48B7-93B2-B9DF959B8439}"/>
              </a:ext>
            </a:extLst>
          </p:cNvPr>
          <p:cNvSpPr txBox="1"/>
          <p:nvPr/>
        </p:nvSpPr>
        <p:spPr>
          <a:xfrm>
            <a:off x="4385380" y="3395322"/>
            <a:ext cx="1566603" cy="338554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rgbClr val="3B3B6B"/>
                </a:solidFill>
              </a:rPr>
              <a:t>Wrzesień</a:t>
            </a: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xmlns="" id="{A22E91E4-3E37-488B-826B-3737DA02692A}"/>
              </a:ext>
            </a:extLst>
          </p:cNvPr>
          <p:cNvSpPr txBox="1"/>
          <p:nvPr/>
        </p:nvSpPr>
        <p:spPr>
          <a:xfrm>
            <a:off x="6278571" y="2408297"/>
            <a:ext cx="376529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Migracja, Integracja z POL-on 1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859948B7-3F2B-4EF4-9DA9-7405B701EBEE}"/>
              </a:ext>
            </a:extLst>
          </p:cNvPr>
          <p:cNvSpPr txBox="1"/>
          <p:nvPr/>
        </p:nvSpPr>
        <p:spPr>
          <a:xfrm>
            <a:off x="6278572" y="3216605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Etap I: migracja danych</a:t>
            </a:r>
          </a:p>
        </p:txBody>
      </p:sp>
      <p:grpSp>
        <p:nvGrpSpPr>
          <p:cNvPr id="18" name="Grupa 17">
            <a:extLst>
              <a:ext uri="{FF2B5EF4-FFF2-40B4-BE49-F238E27FC236}">
                <a16:creationId xmlns:a16="http://schemas.microsoft.com/office/drawing/2014/main" xmlns="" id="{1AA7B32E-AC33-4C5A-9CE0-D965DD395149}"/>
              </a:ext>
            </a:extLst>
          </p:cNvPr>
          <p:cNvGrpSpPr/>
          <p:nvPr/>
        </p:nvGrpSpPr>
        <p:grpSpPr>
          <a:xfrm>
            <a:off x="6798914" y="225887"/>
            <a:ext cx="2880000" cy="540147"/>
            <a:chOff x="2027708" y="1143407"/>
            <a:chExt cx="2880000" cy="540147"/>
          </a:xfrm>
        </p:grpSpPr>
        <p:sp>
          <p:nvSpPr>
            <p:cNvPr id="19" name="Prostokąt zaokrąglony 12">
              <a:extLst>
                <a:ext uri="{FF2B5EF4-FFF2-40B4-BE49-F238E27FC236}">
                  <a16:creationId xmlns:a16="http://schemas.microsoft.com/office/drawing/2014/main" xmlns="" id="{C046EB5D-2317-4161-9F27-142B2CD667EE}"/>
                </a:ext>
              </a:extLst>
            </p:cNvPr>
            <p:cNvSpPr/>
            <p:nvPr/>
          </p:nvSpPr>
          <p:spPr>
            <a:xfrm>
              <a:off x="2027708" y="1143407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pl-PL" b="1" dirty="0">
                  <a:solidFill>
                    <a:srgbClr val="4B4B4B"/>
                  </a:solidFill>
                </a:rPr>
                <a:t>2 Demo</a:t>
              </a:r>
            </a:p>
          </p:txBody>
        </p:sp>
        <p:pic>
          <p:nvPicPr>
            <p:cNvPr id="20" name="Obraz 19">
              <a:extLst>
                <a:ext uri="{FF2B5EF4-FFF2-40B4-BE49-F238E27FC236}">
                  <a16:creationId xmlns:a16="http://schemas.microsoft.com/office/drawing/2014/main" xmlns="" id="{0D490AA2-5F69-4F1A-9941-A5733FC4E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5465" y="1291088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grpSp>
        <p:nvGrpSpPr>
          <p:cNvPr id="15" name="Grupa 14">
            <a:extLst>
              <a:ext uri="{FF2B5EF4-FFF2-40B4-BE49-F238E27FC236}">
                <a16:creationId xmlns:a16="http://schemas.microsoft.com/office/drawing/2014/main" xmlns="" id="{7A3CADD3-1E10-45C0-9BAD-266DC1D1E27F}"/>
              </a:ext>
            </a:extLst>
          </p:cNvPr>
          <p:cNvGrpSpPr/>
          <p:nvPr/>
        </p:nvGrpSpPr>
        <p:grpSpPr>
          <a:xfrm>
            <a:off x="9014875" y="698520"/>
            <a:ext cx="2880000" cy="540147"/>
            <a:chOff x="8328248" y="1578182"/>
            <a:chExt cx="2880000" cy="540147"/>
          </a:xfrm>
        </p:grpSpPr>
        <p:sp>
          <p:nvSpPr>
            <p:cNvPr id="16" name="Prostokąt zaokrąglony 3">
              <a:extLst>
                <a:ext uri="{FF2B5EF4-FFF2-40B4-BE49-F238E27FC236}">
                  <a16:creationId xmlns:a16="http://schemas.microsoft.com/office/drawing/2014/main" xmlns="" id="{8B72C9DE-6216-49C8-92EE-408DE913B209}"/>
                </a:ext>
              </a:extLst>
            </p:cNvPr>
            <p:cNvSpPr/>
            <p:nvPr/>
          </p:nvSpPr>
          <p:spPr>
            <a:xfrm>
              <a:off x="8328248" y="1578182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xmlns="" id="{ED8131E3-A1C4-4A56-B72F-9F2A4EF52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408" y="1708074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21" name="Prostokąt zaokrąglony 11">
            <a:extLst>
              <a:ext uri="{FF2B5EF4-FFF2-40B4-BE49-F238E27FC236}">
                <a16:creationId xmlns:a16="http://schemas.microsoft.com/office/drawing/2014/main" xmlns="" id="{4C792022-5E44-411E-8768-BF8A8AE5D492}"/>
              </a:ext>
            </a:extLst>
          </p:cNvPr>
          <p:cNvSpPr/>
          <p:nvPr/>
        </p:nvSpPr>
        <p:spPr>
          <a:xfrm>
            <a:off x="1086363" y="4118137"/>
            <a:ext cx="2592000" cy="587551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NOWY SERWIS INFORMACYJNY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xmlns="" id="{AF0BBB2C-923A-428C-B1EB-B318D273DD37}"/>
              </a:ext>
            </a:extLst>
          </p:cNvPr>
          <p:cNvSpPr txBox="1"/>
          <p:nvPr/>
        </p:nvSpPr>
        <p:spPr>
          <a:xfrm>
            <a:off x="4385380" y="4118137"/>
            <a:ext cx="1226674" cy="338554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rgbClr val="3B3B6B"/>
                </a:solidFill>
              </a:rPr>
              <a:t>Wrzesień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xmlns="" id="{EFD86FAA-F723-4117-9F75-62691CF8F230}"/>
              </a:ext>
            </a:extLst>
          </p:cNvPr>
          <p:cNvSpPr txBox="1"/>
          <p:nvPr/>
        </p:nvSpPr>
        <p:spPr>
          <a:xfrm>
            <a:off x="6278573" y="3928080"/>
            <a:ext cx="482706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Kanały informacyjne, szkolenia, nowa pomoc</a:t>
            </a:r>
          </a:p>
        </p:txBody>
      </p:sp>
      <p:sp>
        <p:nvSpPr>
          <p:cNvPr id="26" name="Prostokąt zaokrąglony 11">
            <a:extLst>
              <a:ext uri="{FF2B5EF4-FFF2-40B4-BE49-F238E27FC236}">
                <a16:creationId xmlns:a16="http://schemas.microsoft.com/office/drawing/2014/main" xmlns="" id="{AD0FD2C6-94B5-4C22-AAB3-261AAFEF6B6B}"/>
              </a:ext>
            </a:extLst>
          </p:cNvPr>
          <p:cNvSpPr/>
          <p:nvPr/>
        </p:nvSpPr>
        <p:spPr>
          <a:xfrm>
            <a:off x="1093394" y="5101226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ANKIETA EN-1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xmlns="" id="{9DEB9D74-3EC7-4AA0-BCA1-10D9266B7788}"/>
              </a:ext>
            </a:extLst>
          </p:cNvPr>
          <p:cNvSpPr txBox="1"/>
          <p:nvPr/>
        </p:nvSpPr>
        <p:spPr>
          <a:xfrm>
            <a:off x="4293248" y="5147003"/>
            <a:ext cx="1368151" cy="338554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sz="1600" b="1" dirty="0">
                <a:solidFill>
                  <a:srgbClr val="3B3B6B"/>
                </a:solidFill>
              </a:rPr>
              <a:t>Październik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xmlns="" id="{F5B61297-D30A-43B4-8763-150341B215D6}"/>
              </a:ext>
            </a:extLst>
          </p:cNvPr>
          <p:cNvSpPr txBox="1"/>
          <p:nvPr/>
        </p:nvSpPr>
        <p:spPr>
          <a:xfrm>
            <a:off x="6312024" y="5038142"/>
            <a:ext cx="561630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W starej aplikacji, możliwość dowolnego wprowadzania z pomocniczą opcją synchronizacji</a:t>
            </a:r>
          </a:p>
        </p:txBody>
      </p:sp>
    </p:spTree>
    <p:extLst>
      <p:ext uri="{BB962C8B-B14F-4D97-AF65-F5344CB8AC3E}">
        <p14:creationId xmlns:p14="http://schemas.microsoft.com/office/powerpoint/2010/main" val="371421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/>
      <p:bldP spid="10" grpId="0" animBg="1"/>
      <p:bldP spid="11" grpId="0"/>
      <p:bldP spid="13" grpId="0"/>
      <p:bldP spid="14" grpId="0"/>
      <p:bldP spid="21" grpId="0" animBg="1"/>
      <p:bldP spid="22" grpId="0"/>
      <p:bldP spid="23" grpId="0"/>
      <p:bldP spid="26" grpId="0" animBg="1"/>
      <p:bldP spid="27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39E27AC-BECC-4815-B5A8-2BD8DCF43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Październik 2019 </a:t>
            </a:r>
          </a:p>
        </p:txBody>
      </p:sp>
      <p:sp>
        <p:nvSpPr>
          <p:cNvPr id="10" name="Prostokąt zaokrąglony 11">
            <a:extLst>
              <a:ext uri="{FF2B5EF4-FFF2-40B4-BE49-F238E27FC236}">
                <a16:creationId xmlns:a16="http://schemas.microsoft.com/office/drawing/2014/main" xmlns="" id="{FBA14D3E-7006-421D-9360-1D051695AA49}"/>
              </a:ext>
            </a:extLst>
          </p:cNvPr>
          <p:cNvSpPr/>
          <p:nvPr/>
        </p:nvSpPr>
        <p:spPr>
          <a:xfrm>
            <a:off x="2426351" y="1798159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KIERUNKI STUDIÓW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859948B7-3F2B-4EF4-9DA9-7405B701EBEE}"/>
              </a:ext>
            </a:extLst>
          </p:cNvPr>
          <p:cNvSpPr txBox="1"/>
          <p:nvPr/>
        </p:nvSpPr>
        <p:spPr>
          <a:xfrm>
            <a:off x="6338719" y="1685653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Etap II: udostępnienie opcji edytowania danych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xmlns="" id="{7A3CADD3-1E10-45C0-9BAD-266DC1D1E27F}"/>
              </a:ext>
            </a:extLst>
          </p:cNvPr>
          <p:cNvGrpSpPr/>
          <p:nvPr/>
        </p:nvGrpSpPr>
        <p:grpSpPr>
          <a:xfrm>
            <a:off x="7392465" y="332174"/>
            <a:ext cx="2880000" cy="540147"/>
            <a:chOff x="6705838" y="1211836"/>
            <a:chExt cx="2880000" cy="540147"/>
          </a:xfrm>
        </p:grpSpPr>
        <p:sp>
          <p:nvSpPr>
            <p:cNvPr id="16" name="Prostokąt zaokrąglony 3">
              <a:extLst>
                <a:ext uri="{FF2B5EF4-FFF2-40B4-BE49-F238E27FC236}">
                  <a16:creationId xmlns:a16="http://schemas.microsoft.com/office/drawing/2014/main" xmlns="" id="{8B72C9DE-6216-49C8-92EE-408DE913B209}"/>
                </a:ext>
              </a:extLst>
            </p:cNvPr>
            <p:cNvSpPr/>
            <p:nvPr/>
          </p:nvSpPr>
          <p:spPr>
            <a:xfrm>
              <a:off x="6705838" y="1211836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xmlns="" id="{ED8131E3-A1C4-4A56-B72F-9F2A4EF52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998" y="1341728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21" name="Prostokąt zaokrąglony 11">
            <a:extLst>
              <a:ext uri="{FF2B5EF4-FFF2-40B4-BE49-F238E27FC236}">
                <a16:creationId xmlns:a16="http://schemas.microsoft.com/office/drawing/2014/main" xmlns="" id="{4C792022-5E44-411E-8768-BF8A8AE5D492}"/>
              </a:ext>
            </a:extLst>
          </p:cNvPr>
          <p:cNvSpPr/>
          <p:nvPr/>
        </p:nvSpPr>
        <p:spPr>
          <a:xfrm>
            <a:off x="2443534" y="2696974"/>
            <a:ext cx="2592000" cy="587551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REJESTR EWIDENCJI UCZELNI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xmlns="" id="{EFD86FAA-F723-4117-9F75-62691CF8F230}"/>
              </a:ext>
            </a:extLst>
          </p:cNvPr>
          <p:cNvSpPr txBox="1"/>
          <p:nvPr/>
        </p:nvSpPr>
        <p:spPr>
          <a:xfrm>
            <a:off x="6278573" y="2636132"/>
            <a:ext cx="3993892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Dostosowanie do założeń ustawy</a:t>
            </a:r>
          </a:p>
        </p:txBody>
      </p:sp>
      <p:sp>
        <p:nvSpPr>
          <p:cNvPr id="24" name="Prostokąt zaokrąglony 11">
            <a:extLst>
              <a:ext uri="{FF2B5EF4-FFF2-40B4-BE49-F238E27FC236}">
                <a16:creationId xmlns:a16="http://schemas.microsoft.com/office/drawing/2014/main" xmlns="" id="{71A79FCF-FFAA-48FC-A6BD-1F5FF971C7F3}"/>
              </a:ext>
            </a:extLst>
          </p:cNvPr>
          <p:cNvSpPr/>
          <p:nvPr/>
        </p:nvSpPr>
        <p:spPr>
          <a:xfrm>
            <a:off x="2440316" y="3704622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IMPORTY MASOWE</a:t>
            </a:r>
          </a:p>
        </p:txBody>
      </p:sp>
      <p:sp>
        <p:nvSpPr>
          <p:cNvPr id="26" name="Prostokąt zaokrąglony 11">
            <a:extLst>
              <a:ext uri="{FF2B5EF4-FFF2-40B4-BE49-F238E27FC236}">
                <a16:creationId xmlns:a16="http://schemas.microsoft.com/office/drawing/2014/main" xmlns="" id="{AD0FD2C6-94B5-4C22-AAB3-261AAFEF6B6B}"/>
              </a:ext>
            </a:extLst>
          </p:cNvPr>
          <p:cNvSpPr/>
          <p:nvPr/>
        </p:nvSpPr>
        <p:spPr>
          <a:xfrm>
            <a:off x="2454071" y="469515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PUBLIKACJE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xmlns="" id="{8470030C-77E4-4A6A-BB49-32C17193C32A}"/>
              </a:ext>
            </a:extLst>
          </p:cNvPr>
          <p:cNvSpPr txBox="1"/>
          <p:nvPr/>
        </p:nvSpPr>
        <p:spPr>
          <a:xfrm>
            <a:off x="6360742" y="3572976"/>
            <a:ext cx="587997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Publikacje specyfikacji, konsultacje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xmlns="" id="{F5B61297-D30A-43B4-8763-150341B215D6}"/>
              </a:ext>
            </a:extLst>
          </p:cNvPr>
          <p:cNvSpPr txBox="1"/>
          <p:nvPr/>
        </p:nvSpPr>
        <p:spPr>
          <a:xfrm>
            <a:off x="6335515" y="4587042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Etap 1: rozszerzenie struktur danych</a:t>
            </a:r>
          </a:p>
        </p:txBody>
      </p:sp>
      <p:sp>
        <p:nvSpPr>
          <p:cNvPr id="30" name="Prostokąt zaokrąglony 11">
            <a:extLst>
              <a:ext uri="{FF2B5EF4-FFF2-40B4-BE49-F238E27FC236}">
                <a16:creationId xmlns:a16="http://schemas.microsoft.com/office/drawing/2014/main" xmlns="" id="{34FC9211-A299-4105-B176-5C19A3AAC789}"/>
              </a:ext>
            </a:extLst>
          </p:cNvPr>
          <p:cNvSpPr/>
          <p:nvPr/>
        </p:nvSpPr>
        <p:spPr>
          <a:xfrm>
            <a:off x="2479491" y="5537628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PRACOWNICY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25BA1FC9-4690-42F3-A211-15324236F87B}"/>
              </a:ext>
            </a:extLst>
          </p:cNvPr>
          <p:cNvSpPr txBox="1"/>
          <p:nvPr/>
        </p:nvSpPr>
        <p:spPr>
          <a:xfrm>
            <a:off x="6360935" y="5429515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Etap 1: migracja danych</a:t>
            </a:r>
          </a:p>
        </p:txBody>
      </p:sp>
    </p:spTree>
    <p:extLst>
      <p:ext uri="{BB962C8B-B14F-4D97-AF65-F5344CB8AC3E}">
        <p14:creationId xmlns:p14="http://schemas.microsoft.com/office/powerpoint/2010/main" val="174571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21" grpId="0" animBg="1"/>
      <p:bldP spid="23" grpId="0"/>
      <p:bldP spid="24" grpId="0" animBg="1"/>
      <p:bldP spid="26" grpId="0" animBg="1"/>
      <p:bldP spid="28" grpId="0"/>
      <p:bldP spid="29" grpId="0"/>
      <p:bldP spid="30" grpId="0" animBg="1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39E27AC-BECC-4815-B5A8-2BD8DCF43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Listopad 2019 </a:t>
            </a:r>
          </a:p>
        </p:txBody>
      </p:sp>
      <p:sp>
        <p:nvSpPr>
          <p:cNvPr id="10" name="Prostokąt zaokrąglony 11">
            <a:extLst>
              <a:ext uri="{FF2B5EF4-FFF2-40B4-BE49-F238E27FC236}">
                <a16:creationId xmlns:a16="http://schemas.microsoft.com/office/drawing/2014/main" xmlns="" id="{FBA14D3E-7006-421D-9360-1D051695AA49}"/>
              </a:ext>
            </a:extLst>
          </p:cNvPr>
          <p:cNvSpPr/>
          <p:nvPr/>
        </p:nvSpPr>
        <p:spPr>
          <a:xfrm>
            <a:off x="2426351" y="1798159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KIERUNKI STUDIÓW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859948B7-3F2B-4EF4-9DA9-7405B701EBEE}"/>
              </a:ext>
            </a:extLst>
          </p:cNvPr>
          <p:cNvSpPr txBox="1"/>
          <p:nvPr/>
        </p:nvSpPr>
        <p:spPr>
          <a:xfrm>
            <a:off x="6338719" y="1685653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Zakończenie etapu uzupełniania rejestru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xmlns="" id="{7A3CADD3-1E10-45C0-9BAD-266DC1D1E27F}"/>
              </a:ext>
            </a:extLst>
          </p:cNvPr>
          <p:cNvGrpSpPr/>
          <p:nvPr/>
        </p:nvGrpSpPr>
        <p:grpSpPr>
          <a:xfrm>
            <a:off x="7392465" y="332174"/>
            <a:ext cx="2880000" cy="540147"/>
            <a:chOff x="6705838" y="1211836"/>
            <a:chExt cx="2880000" cy="540147"/>
          </a:xfrm>
        </p:grpSpPr>
        <p:sp>
          <p:nvSpPr>
            <p:cNvPr id="16" name="Prostokąt zaokrąglony 3">
              <a:extLst>
                <a:ext uri="{FF2B5EF4-FFF2-40B4-BE49-F238E27FC236}">
                  <a16:creationId xmlns:a16="http://schemas.microsoft.com/office/drawing/2014/main" xmlns="" id="{8B72C9DE-6216-49C8-92EE-408DE913B209}"/>
                </a:ext>
              </a:extLst>
            </p:cNvPr>
            <p:cNvSpPr/>
            <p:nvPr/>
          </p:nvSpPr>
          <p:spPr>
            <a:xfrm>
              <a:off x="6705838" y="1211836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xmlns="" id="{ED8131E3-A1C4-4A56-B72F-9F2A4EF52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998" y="1341728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24" name="Prostokąt zaokrąglony 11">
            <a:extLst>
              <a:ext uri="{FF2B5EF4-FFF2-40B4-BE49-F238E27FC236}">
                <a16:creationId xmlns:a16="http://schemas.microsoft.com/office/drawing/2014/main" xmlns="" id="{71A79FCF-FFAA-48FC-A6BD-1F5FF971C7F3}"/>
              </a:ext>
            </a:extLst>
          </p:cNvPr>
          <p:cNvSpPr/>
          <p:nvPr/>
        </p:nvSpPr>
        <p:spPr>
          <a:xfrm>
            <a:off x="2440316" y="3704622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IMPORTY MASOWE</a:t>
            </a:r>
          </a:p>
        </p:txBody>
      </p:sp>
      <p:sp>
        <p:nvSpPr>
          <p:cNvPr id="26" name="Prostokąt zaokrąglony 11">
            <a:extLst>
              <a:ext uri="{FF2B5EF4-FFF2-40B4-BE49-F238E27FC236}">
                <a16:creationId xmlns:a16="http://schemas.microsoft.com/office/drawing/2014/main" xmlns="" id="{AD0FD2C6-94B5-4C22-AAB3-261AAFEF6B6B}"/>
              </a:ext>
            </a:extLst>
          </p:cNvPr>
          <p:cNvSpPr/>
          <p:nvPr/>
        </p:nvSpPr>
        <p:spPr>
          <a:xfrm>
            <a:off x="2454071" y="469515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STUDENCI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xmlns="" id="{8470030C-77E4-4A6A-BB49-32C17193C32A}"/>
              </a:ext>
            </a:extLst>
          </p:cNvPr>
          <p:cNvSpPr txBox="1"/>
          <p:nvPr/>
        </p:nvSpPr>
        <p:spPr>
          <a:xfrm>
            <a:off x="6360742" y="3572976"/>
            <a:ext cx="587997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Środowisko demo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xmlns="" id="{F5B61297-D30A-43B4-8763-150341B215D6}"/>
              </a:ext>
            </a:extLst>
          </p:cNvPr>
          <p:cNvSpPr txBox="1"/>
          <p:nvPr/>
        </p:nvSpPr>
        <p:spPr>
          <a:xfrm>
            <a:off x="6335515" y="4587042"/>
            <a:ext cx="561630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Umożliwienie rejestrowania studentów na nowy rok w obecnej aplikacji</a:t>
            </a:r>
          </a:p>
        </p:txBody>
      </p:sp>
      <p:sp>
        <p:nvSpPr>
          <p:cNvPr id="30" name="Prostokąt zaokrąglony 11">
            <a:extLst>
              <a:ext uri="{FF2B5EF4-FFF2-40B4-BE49-F238E27FC236}">
                <a16:creationId xmlns:a16="http://schemas.microsoft.com/office/drawing/2014/main" xmlns="" id="{34FC9211-A299-4105-B176-5C19A3AAC789}"/>
              </a:ext>
            </a:extLst>
          </p:cNvPr>
          <p:cNvSpPr/>
          <p:nvPr/>
        </p:nvSpPr>
        <p:spPr>
          <a:xfrm>
            <a:off x="2479491" y="2649362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PRACOWNICY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25BA1FC9-4690-42F3-A211-15324236F87B}"/>
              </a:ext>
            </a:extLst>
          </p:cNvPr>
          <p:cNvSpPr txBox="1"/>
          <p:nvPr/>
        </p:nvSpPr>
        <p:spPr>
          <a:xfrm>
            <a:off x="6360935" y="2541249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Etap 2: Udostępnienie modułu do edycji</a:t>
            </a:r>
          </a:p>
        </p:txBody>
      </p:sp>
    </p:spTree>
    <p:extLst>
      <p:ext uri="{BB962C8B-B14F-4D97-AF65-F5344CB8AC3E}">
        <p14:creationId xmlns:p14="http://schemas.microsoft.com/office/powerpoint/2010/main" val="414955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24" grpId="0" animBg="1"/>
      <p:bldP spid="26" grpId="0" animBg="1"/>
      <p:bldP spid="28" grpId="0"/>
      <p:bldP spid="29" grpId="0"/>
      <p:bldP spid="30" grpId="0" animBg="1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F39E27AC-BECC-4815-B5A8-2BD8DCF43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Grudzień – Styczeń  2019 </a:t>
            </a:r>
          </a:p>
        </p:txBody>
      </p:sp>
      <p:sp>
        <p:nvSpPr>
          <p:cNvPr id="10" name="Prostokąt zaokrąglony 11">
            <a:extLst>
              <a:ext uri="{FF2B5EF4-FFF2-40B4-BE49-F238E27FC236}">
                <a16:creationId xmlns:a16="http://schemas.microsoft.com/office/drawing/2014/main" xmlns="" id="{FBA14D3E-7006-421D-9360-1D051695AA49}"/>
              </a:ext>
            </a:extLst>
          </p:cNvPr>
          <p:cNvSpPr/>
          <p:nvPr/>
        </p:nvSpPr>
        <p:spPr>
          <a:xfrm>
            <a:off x="2443534" y="158310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STUDENCI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xmlns="" id="{859948B7-3F2B-4EF4-9DA9-7405B701EBEE}"/>
              </a:ext>
            </a:extLst>
          </p:cNvPr>
          <p:cNvSpPr txBox="1"/>
          <p:nvPr/>
        </p:nvSpPr>
        <p:spPr>
          <a:xfrm>
            <a:off x="6318079" y="1470599"/>
            <a:ext cx="5616304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Testy oraz umożliwienie zasilania rejestru docelowego</a:t>
            </a:r>
          </a:p>
        </p:txBody>
      </p:sp>
      <p:grpSp>
        <p:nvGrpSpPr>
          <p:cNvPr id="15" name="Grupa 14">
            <a:extLst>
              <a:ext uri="{FF2B5EF4-FFF2-40B4-BE49-F238E27FC236}">
                <a16:creationId xmlns:a16="http://schemas.microsoft.com/office/drawing/2014/main" xmlns="" id="{7A3CADD3-1E10-45C0-9BAD-266DC1D1E27F}"/>
              </a:ext>
            </a:extLst>
          </p:cNvPr>
          <p:cNvGrpSpPr/>
          <p:nvPr/>
        </p:nvGrpSpPr>
        <p:grpSpPr>
          <a:xfrm>
            <a:off x="7392465" y="332174"/>
            <a:ext cx="2880000" cy="540147"/>
            <a:chOff x="6705838" y="1211836"/>
            <a:chExt cx="2880000" cy="540147"/>
          </a:xfrm>
        </p:grpSpPr>
        <p:sp>
          <p:nvSpPr>
            <p:cNvPr id="16" name="Prostokąt zaokrąglony 3">
              <a:extLst>
                <a:ext uri="{FF2B5EF4-FFF2-40B4-BE49-F238E27FC236}">
                  <a16:creationId xmlns:a16="http://schemas.microsoft.com/office/drawing/2014/main" xmlns="" id="{8B72C9DE-6216-49C8-92EE-408DE913B209}"/>
                </a:ext>
              </a:extLst>
            </p:cNvPr>
            <p:cNvSpPr/>
            <p:nvPr/>
          </p:nvSpPr>
          <p:spPr>
            <a:xfrm>
              <a:off x="6705838" y="1211836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7" name="Obraz 16">
              <a:extLst>
                <a:ext uri="{FF2B5EF4-FFF2-40B4-BE49-F238E27FC236}">
                  <a16:creationId xmlns:a16="http://schemas.microsoft.com/office/drawing/2014/main" xmlns="" id="{ED8131E3-A1C4-4A56-B72F-9F2A4EF52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01998" y="1341728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21" name="Prostokąt zaokrąglony 11">
            <a:extLst>
              <a:ext uri="{FF2B5EF4-FFF2-40B4-BE49-F238E27FC236}">
                <a16:creationId xmlns:a16="http://schemas.microsoft.com/office/drawing/2014/main" xmlns="" id="{4C792022-5E44-411E-8768-BF8A8AE5D492}"/>
              </a:ext>
            </a:extLst>
          </p:cNvPr>
          <p:cNvSpPr/>
          <p:nvPr/>
        </p:nvSpPr>
        <p:spPr>
          <a:xfrm>
            <a:off x="2460717" y="2327604"/>
            <a:ext cx="2592000" cy="456404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SZKOŁY DOKTROSKIE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xmlns="" id="{EFD86FAA-F723-4117-9F75-62691CF8F230}"/>
              </a:ext>
            </a:extLst>
          </p:cNvPr>
          <p:cNvSpPr txBox="1"/>
          <p:nvPr/>
        </p:nvSpPr>
        <p:spPr>
          <a:xfrm>
            <a:off x="6295755" y="2158755"/>
            <a:ext cx="5434051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Możliwość rejestracji w nowym systemie</a:t>
            </a:r>
          </a:p>
        </p:txBody>
      </p:sp>
      <p:sp>
        <p:nvSpPr>
          <p:cNvPr id="24" name="Prostokąt zaokrąglony 11">
            <a:extLst>
              <a:ext uri="{FF2B5EF4-FFF2-40B4-BE49-F238E27FC236}">
                <a16:creationId xmlns:a16="http://schemas.microsoft.com/office/drawing/2014/main" xmlns="" id="{71A79FCF-FFAA-48FC-A6BD-1F5FF971C7F3}"/>
              </a:ext>
            </a:extLst>
          </p:cNvPr>
          <p:cNvSpPr/>
          <p:nvPr/>
        </p:nvSpPr>
        <p:spPr>
          <a:xfrm>
            <a:off x="2417282" y="2997554"/>
            <a:ext cx="2592000" cy="804498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REJESTR OSÓB UBIEGAJĄCYCH SIĘ O STOPIEŃ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xmlns="" id="{8470030C-77E4-4A6A-BB49-32C17193C32A}"/>
              </a:ext>
            </a:extLst>
          </p:cNvPr>
          <p:cNvSpPr txBox="1"/>
          <p:nvPr/>
        </p:nvSpPr>
        <p:spPr>
          <a:xfrm>
            <a:off x="6337901" y="2997554"/>
            <a:ext cx="587997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Udostępnienie nowego rejestru</a:t>
            </a:r>
          </a:p>
        </p:txBody>
      </p:sp>
      <p:sp>
        <p:nvSpPr>
          <p:cNvPr id="18" name="Prostokąt zaokrąglony 11">
            <a:extLst>
              <a:ext uri="{FF2B5EF4-FFF2-40B4-BE49-F238E27FC236}">
                <a16:creationId xmlns:a16="http://schemas.microsoft.com/office/drawing/2014/main" xmlns="" id="{9468BAFB-16FE-48AF-B247-F1A63B537168}"/>
              </a:ext>
            </a:extLst>
          </p:cNvPr>
          <p:cNvSpPr/>
          <p:nvPr/>
        </p:nvSpPr>
        <p:spPr>
          <a:xfrm>
            <a:off x="2472566" y="4109610"/>
            <a:ext cx="2592000" cy="628545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OSIĄGNIĘCIA ARTYSTYCZNE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xmlns="" id="{295AC9FA-8B50-4333-BCD2-805F20A3FD85}"/>
              </a:ext>
            </a:extLst>
          </p:cNvPr>
          <p:cNvSpPr txBox="1"/>
          <p:nvPr/>
        </p:nvSpPr>
        <p:spPr>
          <a:xfrm>
            <a:off x="6337901" y="4091824"/>
            <a:ext cx="587997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Udostępnienie środowiska POL-on 2.0 Demo</a:t>
            </a:r>
          </a:p>
        </p:txBody>
      </p:sp>
      <p:sp>
        <p:nvSpPr>
          <p:cNvPr id="20" name="Prostokąt zaokrąglony 11">
            <a:extLst>
              <a:ext uri="{FF2B5EF4-FFF2-40B4-BE49-F238E27FC236}">
                <a16:creationId xmlns:a16="http://schemas.microsoft.com/office/drawing/2014/main" xmlns="" id="{8BD1B8E6-F779-49BF-8B6B-9B22A47E46F8}"/>
              </a:ext>
            </a:extLst>
          </p:cNvPr>
          <p:cNvSpPr/>
          <p:nvPr/>
        </p:nvSpPr>
        <p:spPr>
          <a:xfrm>
            <a:off x="2488294" y="4973028"/>
            <a:ext cx="2592000" cy="628545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PUBLIKACJE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xmlns="" id="{43CC6BE1-67AA-4E07-ABC5-5D0F6EA76B60}"/>
              </a:ext>
            </a:extLst>
          </p:cNvPr>
          <p:cNvSpPr txBox="1"/>
          <p:nvPr/>
        </p:nvSpPr>
        <p:spPr>
          <a:xfrm>
            <a:off x="6353629" y="4955242"/>
            <a:ext cx="587997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Nowa wersja aplikacji</a:t>
            </a:r>
          </a:p>
        </p:txBody>
      </p:sp>
      <p:sp>
        <p:nvSpPr>
          <p:cNvPr id="25" name="Prostokąt zaokrąglony 11">
            <a:extLst>
              <a:ext uri="{FF2B5EF4-FFF2-40B4-BE49-F238E27FC236}">
                <a16:creationId xmlns:a16="http://schemas.microsoft.com/office/drawing/2014/main" xmlns="" id="{99108498-85F1-40D3-BE07-6CE7DF728572}"/>
              </a:ext>
            </a:extLst>
          </p:cNvPr>
          <p:cNvSpPr/>
          <p:nvPr/>
        </p:nvSpPr>
        <p:spPr>
          <a:xfrm>
            <a:off x="2460717" y="5799926"/>
            <a:ext cx="2592000" cy="628545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PATENTY I DOKONANIA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xmlns="" id="{62374DA9-AAF5-4300-B016-9A6264655545}"/>
              </a:ext>
            </a:extLst>
          </p:cNvPr>
          <p:cNvSpPr txBox="1"/>
          <p:nvPr/>
        </p:nvSpPr>
        <p:spPr>
          <a:xfrm>
            <a:off x="6380030" y="5753973"/>
            <a:ext cx="5879976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Zakres</a:t>
            </a:r>
          </a:p>
          <a:p>
            <a:r>
              <a:rPr lang="pl-PL" sz="1800" b="1" dirty="0">
                <a:solidFill>
                  <a:srgbClr val="7F7F7F"/>
                </a:solidFill>
              </a:rPr>
              <a:t>Migracja danych oraz uruchomienie nowego rejestru</a:t>
            </a:r>
          </a:p>
        </p:txBody>
      </p:sp>
    </p:spTree>
    <p:extLst>
      <p:ext uri="{BB962C8B-B14F-4D97-AF65-F5344CB8AC3E}">
        <p14:creationId xmlns:p14="http://schemas.microsoft.com/office/powerpoint/2010/main" val="101498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21" grpId="0" animBg="1"/>
      <p:bldP spid="23" grpId="0"/>
      <p:bldP spid="24" grpId="0" animBg="1"/>
      <p:bldP spid="28" grpId="0"/>
      <p:bldP spid="18" grpId="0" animBg="1"/>
      <p:bldP spid="19" grpId="0"/>
      <p:bldP spid="20" grpId="0" animBg="1"/>
      <p:bldP spid="22" grpId="0"/>
      <p:bldP spid="25" grpId="0" animBg="1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75D915D-E655-4709-BDA1-08821103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Harmonogram – perspektywa długofalowa</a:t>
            </a:r>
          </a:p>
        </p:txBody>
      </p:sp>
    </p:spTree>
    <p:extLst>
      <p:ext uri="{BB962C8B-B14F-4D97-AF65-F5344CB8AC3E}">
        <p14:creationId xmlns:p14="http://schemas.microsoft.com/office/powerpoint/2010/main" val="965389016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xmlns="" id="{09A8A57B-5D04-47AC-B2C9-6E116699513F}"/>
              </a:ext>
            </a:extLst>
          </p:cNvPr>
          <p:cNvCxnSpPr>
            <a:cxnSpLocks/>
          </p:cNvCxnSpPr>
          <p:nvPr/>
        </p:nvCxnSpPr>
        <p:spPr>
          <a:xfrm>
            <a:off x="119336" y="3428999"/>
            <a:ext cx="11953328" cy="1"/>
          </a:xfrm>
          <a:prstGeom prst="line">
            <a:avLst/>
          </a:prstGeom>
          <a:ln w="57150">
            <a:solidFill>
              <a:srgbClr val="3B3B6B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ytuł 21">
            <a:extLst>
              <a:ext uri="{FF2B5EF4-FFF2-40B4-BE49-F238E27FC236}">
                <a16:creationId xmlns:a16="http://schemas.microsoft.com/office/drawing/2014/main" xmlns="" id="{19F37B76-62E1-48E9-B727-2C48F4043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luty – marzec -…  2020 </a:t>
            </a:r>
          </a:p>
        </p:txBody>
      </p:sp>
      <p:grpSp>
        <p:nvGrpSpPr>
          <p:cNvPr id="19" name="Grupa 18">
            <a:extLst>
              <a:ext uri="{FF2B5EF4-FFF2-40B4-BE49-F238E27FC236}">
                <a16:creationId xmlns:a16="http://schemas.microsoft.com/office/drawing/2014/main" xmlns="" id="{6AC132B1-9AEA-494F-A17C-1AD81D64A9A3}"/>
              </a:ext>
            </a:extLst>
          </p:cNvPr>
          <p:cNvGrpSpPr/>
          <p:nvPr/>
        </p:nvGrpSpPr>
        <p:grpSpPr>
          <a:xfrm>
            <a:off x="9059195" y="305689"/>
            <a:ext cx="2880000" cy="540147"/>
            <a:chOff x="8328248" y="1578182"/>
            <a:chExt cx="2880000" cy="540147"/>
          </a:xfrm>
        </p:grpSpPr>
        <p:sp>
          <p:nvSpPr>
            <p:cNvPr id="20" name="Prostokąt zaokrąglony 3">
              <a:extLst>
                <a:ext uri="{FF2B5EF4-FFF2-40B4-BE49-F238E27FC236}">
                  <a16:creationId xmlns:a16="http://schemas.microsoft.com/office/drawing/2014/main" xmlns="" id="{39059AD4-5F5E-4B72-B7CD-6BBA98A7CB33}"/>
                </a:ext>
              </a:extLst>
            </p:cNvPr>
            <p:cNvSpPr/>
            <p:nvPr/>
          </p:nvSpPr>
          <p:spPr>
            <a:xfrm>
              <a:off x="8328248" y="1578182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21" name="Obraz 20">
              <a:extLst>
                <a:ext uri="{FF2B5EF4-FFF2-40B4-BE49-F238E27FC236}">
                  <a16:creationId xmlns:a16="http://schemas.microsoft.com/office/drawing/2014/main" xmlns="" id="{5C5E4AF3-9AEB-4080-8D06-002895EEA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408" y="1708074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17" name="pole tekstowe 16">
            <a:extLst>
              <a:ext uri="{FF2B5EF4-FFF2-40B4-BE49-F238E27FC236}">
                <a16:creationId xmlns:a16="http://schemas.microsoft.com/office/drawing/2014/main" xmlns="" id="{697F9C55-2F51-4C24-BF47-9C7B546125AC}"/>
              </a:ext>
            </a:extLst>
          </p:cNvPr>
          <p:cNvSpPr txBox="1"/>
          <p:nvPr/>
        </p:nvSpPr>
        <p:spPr>
          <a:xfrm>
            <a:off x="1441895" y="2612434"/>
            <a:ext cx="1008112" cy="461665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Luty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xmlns="" id="{F12D6A51-4632-4AF6-B013-34A4273B726A}"/>
              </a:ext>
            </a:extLst>
          </p:cNvPr>
          <p:cNvSpPr txBox="1"/>
          <p:nvPr/>
        </p:nvSpPr>
        <p:spPr>
          <a:xfrm>
            <a:off x="3356908" y="3864033"/>
            <a:ext cx="2736569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Nowy moduł Projekty </a:t>
            </a:r>
          </a:p>
          <a:p>
            <a:r>
              <a:rPr lang="pl-PL" sz="1800" b="1" dirty="0">
                <a:solidFill>
                  <a:srgbClr val="3B3B6B"/>
                </a:solidFill>
              </a:rPr>
              <a:t>Nowy moduł Inwestycje</a:t>
            </a:r>
          </a:p>
          <a:p>
            <a:r>
              <a:rPr lang="pl-PL" sz="1800" b="1" dirty="0">
                <a:solidFill>
                  <a:srgbClr val="3B3B6B"/>
                </a:solidFill>
              </a:rPr>
              <a:t>Nowy moduł Dane finansowe</a:t>
            </a:r>
          </a:p>
        </p:txBody>
      </p:sp>
      <p:sp>
        <p:nvSpPr>
          <p:cNvPr id="23" name="Prostokąt zaokrąglony 12">
            <a:extLst>
              <a:ext uri="{FF2B5EF4-FFF2-40B4-BE49-F238E27FC236}">
                <a16:creationId xmlns:a16="http://schemas.microsoft.com/office/drawing/2014/main" xmlns="" id="{DDA67DEB-EA83-4991-A60D-9D70B6296CA4}"/>
              </a:ext>
            </a:extLst>
          </p:cNvPr>
          <p:cNvSpPr/>
          <p:nvPr/>
        </p:nvSpPr>
        <p:spPr>
          <a:xfrm>
            <a:off x="383696" y="3213946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Nowa statystyka </a:t>
            </a:r>
          </a:p>
        </p:txBody>
      </p:sp>
      <p:sp>
        <p:nvSpPr>
          <p:cNvPr id="24" name="Prostokąt zaokrąglony 11">
            <a:extLst>
              <a:ext uri="{FF2B5EF4-FFF2-40B4-BE49-F238E27FC236}">
                <a16:creationId xmlns:a16="http://schemas.microsoft.com/office/drawing/2014/main" xmlns="" id="{4CE0808A-C28B-4B22-8803-F272D58286B5}"/>
              </a:ext>
            </a:extLst>
          </p:cNvPr>
          <p:cNvSpPr/>
          <p:nvPr/>
        </p:nvSpPr>
        <p:spPr>
          <a:xfrm>
            <a:off x="3199001" y="3213946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Moduły dla ewaluacji</a:t>
            </a:r>
          </a:p>
        </p:txBody>
      </p:sp>
      <p:sp>
        <p:nvSpPr>
          <p:cNvPr id="25" name="Prostokąt zaokrąglony 12">
            <a:extLst>
              <a:ext uri="{FF2B5EF4-FFF2-40B4-BE49-F238E27FC236}">
                <a16:creationId xmlns:a16="http://schemas.microsoft.com/office/drawing/2014/main" xmlns="" id="{4BD49556-8439-403C-A25D-1AFF61B0A7C2}"/>
              </a:ext>
            </a:extLst>
          </p:cNvPr>
          <p:cNvSpPr/>
          <p:nvPr/>
        </p:nvSpPr>
        <p:spPr>
          <a:xfrm>
            <a:off x="5965072" y="3213946"/>
            <a:ext cx="2736568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Postępowania awansowe</a:t>
            </a:r>
          </a:p>
        </p:txBody>
      </p:sp>
      <p:sp>
        <p:nvSpPr>
          <p:cNvPr id="26" name="Prostokąt zaokrąglony 11">
            <a:extLst>
              <a:ext uri="{FF2B5EF4-FFF2-40B4-BE49-F238E27FC236}">
                <a16:creationId xmlns:a16="http://schemas.microsoft.com/office/drawing/2014/main" xmlns="" id="{205D807A-8BCF-4F4B-9CE5-F75AD136F9D7}"/>
              </a:ext>
            </a:extLst>
          </p:cNvPr>
          <p:cNvSpPr/>
          <p:nvPr/>
        </p:nvSpPr>
        <p:spPr>
          <a:xfrm>
            <a:off x="8780377" y="3213946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MODUŁ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xmlns="" id="{3005A4B7-16F2-4D62-BCB8-A881734250CD}"/>
              </a:ext>
            </a:extLst>
          </p:cNvPr>
          <p:cNvSpPr txBox="1"/>
          <p:nvPr/>
        </p:nvSpPr>
        <p:spPr>
          <a:xfrm>
            <a:off x="4080468" y="2612434"/>
            <a:ext cx="1367459" cy="461665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Marzec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xmlns="" id="{9C3389FB-A78B-46CA-9414-8AF44772B547}"/>
              </a:ext>
            </a:extLst>
          </p:cNvPr>
          <p:cNvSpPr txBox="1"/>
          <p:nvPr/>
        </p:nvSpPr>
        <p:spPr>
          <a:xfrm>
            <a:off x="6744075" y="2642570"/>
            <a:ext cx="1182475" cy="461665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Marzec</a:t>
            </a:r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xmlns="" id="{48CF194B-DF8B-43D7-A5DC-7EB612F4930A}"/>
              </a:ext>
            </a:extLst>
          </p:cNvPr>
          <p:cNvSpPr txBox="1"/>
          <p:nvPr/>
        </p:nvSpPr>
        <p:spPr>
          <a:xfrm>
            <a:off x="9017845" y="2627205"/>
            <a:ext cx="2117063" cy="461665"/>
          </a:xfrm>
          <a:prstGeom prst="rect">
            <a:avLst/>
          </a:prstGeom>
          <a:noFill/>
          <a:ln>
            <a:noFill/>
          </a:ln>
        </p:spPr>
        <p:txBody>
          <a:bodyPr wrap="square" lIns="0" rtlCol="0">
            <a:spAutoFit/>
          </a:bodyPr>
          <a:lstStyle/>
          <a:p>
            <a:r>
              <a:rPr lang="pl-PL" b="1" dirty="0">
                <a:solidFill>
                  <a:srgbClr val="3B3B6B"/>
                </a:solidFill>
              </a:rPr>
              <a:t>III – IV kwartał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xmlns="" id="{155AF250-978A-4DE9-B07C-7D405A156494}"/>
              </a:ext>
            </a:extLst>
          </p:cNvPr>
          <p:cNvSpPr txBox="1"/>
          <p:nvPr/>
        </p:nvSpPr>
        <p:spPr>
          <a:xfrm>
            <a:off x="383697" y="3886585"/>
            <a:ext cx="3217826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Uproszczone formularze GUS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xmlns="" id="{7C352799-9EE9-47BC-8231-1FC7D9BC7F38}"/>
              </a:ext>
            </a:extLst>
          </p:cNvPr>
          <p:cNvSpPr txBox="1"/>
          <p:nvPr/>
        </p:nvSpPr>
        <p:spPr>
          <a:xfrm>
            <a:off x="6068644" y="4317205"/>
            <a:ext cx="2521836" cy="12003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Nowa baza dokumentów w postępowaniach awansowych</a:t>
            </a:r>
          </a:p>
          <a:p>
            <a:r>
              <a:rPr lang="pl-PL" sz="1800" b="1" dirty="0">
                <a:solidFill>
                  <a:srgbClr val="3B3B6B"/>
                </a:solidFill>
              </a:rPr>
              <a:t>Zmiany w ORPPD</a:t>
            </a:r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xmlns="" id="{8717C112-4477-4D8C-8170-638967710F99}"/>
              </a:ext>
            </a:extLst>
          </p:cNvPr>
          <p:cNvSpPr txBox="1"/>
          <p:nvPr/>
        </p:nvSpPr>
        <p:spPr>
          <a:xfrm>
            <a:off x="9017845" y="4343792"/>
            <a:ext cx="2736569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Nowy system ewaluacji</a:t>
            </a:r>
          </a:p>
        </p:txBody>
      </p:sp>
      <p:sp>
        <p:nvSpPr>
          <p:cNvPr id="36" name="Prostokąt zaokrąglony 11">
            <a:extLst>
              <a:ext uri="{FF2B5EF4-FFF2-40B4-BE49-F238E27FC236}">
                <a16:creationId xmlns:a16="http://schemas.microsoft.com/office/drawing/2014/main" xmlns="" id="{B760F8F2-E9EA-4F63-ABA0-CABFDEDC5A1E}"/>
              </a:ext>
            </a:extLst>
          </p:cNvPr>
          <p:cNvSpPr/>
          <p:nvPr/>
        </p:nvSpPr>
        <p:spPr>
          <a:xfrm>
            <a:off x="6015967" y="371092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ORPPD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xmlns="" id="{D54E9965-3D5E-417B-8F0E-89DAF4922372}"/>
              </a:ext>
            </a:extLst>
          </p:cNvPr>
          <p:cNvSpPr txBox="1"/>
          <p:nvPr/>
        </p:nvSpPr>
        <p:spPr>
          <a:xfrm>
            <a:off x="9017845" y="4693387"/>
            <a:ext cx="273656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Integracja JSA z bazą doktoratów</a:t>
            </a:r>
          </a:p>
        </p:txBody>
      </p:sp>
      <p:sp>
        <p:nvSpPr>
          <p:cNvPr id="39" name="Prostokąt zaokrąglony 11">
            <a:extLst>
              <a:ext uri="{FF2B5EF4-FFF2-40B4-BE49-F238E27FC236}">
                <a16:creationId xmlns:a16="http://schemas.microsoft.com/office/drawing/2014/main" xmlns="" id="{9927D81A-7C6F-48EF-BA42-D7763551B6C8}"/>
              </a:ext>
            </a:extLst>
          </p:cNvPr>
          <p:cNvSpPr/>
          <p:nvPr/>
        </p:nvSpPr>
        <p:spPr>
          <a:xfrm>
            <a:off x="8780377" y="3213946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System do Ewaluacji</a:t>
            </a: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xmlns="" id="{72B83452-B2B6-42B3-B914-83E652CC3443}"/>
              </a:ext>
            </a:extLst>
          </p:cNvPr>
          <p:cNvSpPr txBox="1"/>
          <p:nvPr/>
        </p:nvSpPr>
        <p:spPr>
          <a:xfrm>
            <a:off x="383696" y="4283526"/>
            <a:ext cx="2976000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pl-PL" sz="1800" b="1" dirty="0">
                <a:solidFill>
                  <a:srgbClr val="3B3B6B"/>
                </a:solidFill>
              </a:rPr>
              <a:t>Analityka na poziomie hurtowni danych</a:t>
            </a:r>
          </a:p>
        </p:txBody>
      </p:sp>
      <p:sp>
        <p:nvSpPr>
          <p:cNvPr id="31" name="Prostokąt zaokrąglony 11">
            <a:extLst>
              <a:ext uri="{FF2B5EF4-FFF2-40B4-BE49-F238E27FC236}">
                <a16:creationId xmlns:a16="http://schemas.microsoft.com/office/drawing/2014/main" xmlns="" id="{46F70EA9-46B8-4A62-8490-828A171295C8}"/>
              </a:ext>
            </a:extLst>
          </p:cNvPr>
          <p:cNvSpPr/>
          <p:nvPr/>
        </p:nvSpPr>
        <p:spPr>
          <a:xfrm>
            <a:off x="8780377" y="3710925"/>
            <a:ext cx="2592000" cy="430107"/>
          </a:xfrm>
          <a:prstGeom prst="roundRect">
            <a:avLst>
              <a:gd name="adj" fmla="val 50000"/>
            </a:avLst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/>
              <a:t>JSA dla doktoratów</a:t>
            </a:r>
          </a:p>
        </p:txBody>
      </p:sp>
    </p:spTree>
    <p:extLst>
      <p:ext uri="{BB962C8B-B14F-4D97-AF65-F5344CB8AC3E}">
        <p14:creationId xmlns:p14="http://schemas.microsoft.com/office/powerpoint/2010/main" val="2122759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3" grpId="0" animBg="1"/>
      <p:bldP spid="24" grpId="0" animBg="1"/>
      <p:bldP spid="25" grpId="0" animBg="1"/>
      <p:bldP spid="27" grpId="0"/>
      <p:bldP spid="28" grpId="0"/>
      <p:bldP spid="32" grpId="0"/>
      <p:bldP spid="33" grpId="0"/>
      <p:bldP spid="34" grpId="0"/>
      <p:bldP spid="36" grpId="0" animBg="1"/>
      <p:bldP spid="38" grpId="0"/>
      <p:bldP spid="39" grpId="0" animBg="1"/>
      <p:bldP spid="30" grpId="0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6"/>
          <p:cNvSpPr txBox="1"/>
          <p:nvPr/>
        </p:nvSpPr>
        <p:spPr>
          <a:xfrm>
            <a:off x="4183124" y="3142167"/>
            <a:ext cx="6847031" cy="1125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l-PL" sz="4000" b="1" dirty="0">
                <a:solidFill>
                  <a:schemeClr val="bg1"/>
                </a:solidFill>
              </a:rPr>
              <a:t>marek.michajlowicz@opi.org.pl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812" y="1804779"/>
            <a:ext cx="2601185" cy="2601185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xmlns="" id="{8B31FCE3-AE31-439F-801A-2B393A4A6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45897"/>
            <a:ext cx="12192000" cy="1412103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xmlns="" id="{4CD09205-BA2E-43EC-91D6-1B453E7678BB}"/>
              </a:ext>
            </a:extLst>
          </p:cNvPr>
          <p:cNvSpPr txBox="1"/>
          <p:nvPr/>
        </p:nvSpPr>
        <p:spPr>
          <a:xfrm>
            <a:off x="4151784" y="2492896"/>
            <a:ext cx="6847031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pl-PL" sz="4000" b="1" dirty="0">
                <a:solidFill>
                  <a:schemeClr val="bg1"/>
                </a:solidFill>
              </a:rPr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2462852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xmlns="" id="{E75D915D-E655-4709-BDA1-08821103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Kluczowe założenia nowego </a:t>
            </a:r>
            <a:r>
              <a:rPr lang="pl-PL" dirty="0" smtClean="0"/>
              <a:t>sytemu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542880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rostokąt 98"/>
          <p:cNvSpPr/>
          <p:nvPr/>
        </p:nvSpPr>
        <p:spPr>
          <a:xfrm>
            <a:off x="732993" y="1356360"/>
            <a:ext cx="6391612" cy="3872840"/>
          </a:xfrm>
          <a:prstGeom prst="rect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6" name="Prostokąt zaokrąglony 95"/>
          <p:cNvSpPr/>
          <p:nvPr/>
        </p:nvSpPr>
        <p:spPr>
          <a:xfrm>
            <a:off x="4292527" y="2843318"/>
            <a:ext cx="2832078" cy="540147"/>
          </a:xfrm>
          <a:prstGeom prst="roundRect">
            <a:avLst>
              <a:gd name="adj" fmla="val 50000"/>
            </a:avLst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 algn="ctr"/>
            <a:r>
              <a:rPr lang="pl-PL" sz="3000" dirty="0">
                <a:solidFill>
                  <a:schemeClr val="bg1"/>
                </a:solidFill>
              </a:rPr>
              <a:t>2.0</a:t>
            </a:r>
          </a:p>
        </p:txBody>
      </p:sp>
      <p:sp>
        <p:nvSpPr>
          <p:cNvPr id="14" name="Prostokąt zaokrąglony 13"/>
          <p:cNvSpPr/>
          <p:nvPr/>
        </p:nvSpPr>
        <p:spPr>
          <a:xfrm>
            <a:off x="1078653" y="1800000"/>
            <a:ext cx="2880000" cy="28836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9" name="Obraz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44622" y="1553762"/>
            <a:ext cx="1458000" cy="1458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Przejście na model </a:t>
            </a:r>
            <a:r>
              <a:rPr lang="pl-PL" dirty="0" err="1"/>
              <a:t>mikrousługowy</a:t>
            </a:r>
            <a:endParaRPr lang="pl-PL" dirty="0"/>
          </a:p>
        </p:txBody>
      </p:sp>
      <p:pic>
        <p:nvPicPr>
          <p:cNvPr id="86" name="Obraz 8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263" y="2969397"/>
            <a:ext cx="1184910" cy="287987"/>
          </a:xfrm>
          <a:prstGeom prst="rect">
            <a:avLst/>
          </a:prstGeom>
        </p:spPr>
      </p:pic>
      <p:pic>
        <p:nvPicPr>
          <p:cNvPr id="90" name="Obraz 8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24" y="1553762"/>
            <a:ext cx="1458000" cy="1458000"/>
          </a:xfrm>
          <a:prstGeom prst="rect">
            <a:avLst/>
          </a:prstGeom>
        </p:spPr>
      </p:pic>
      <p:pic>
        <p:nvPicPr>
          <p:cNvPr id="92" name="Obraz 91"/>
          <p:cNvPicPr>
            <a:picLocks noChangeAspect="1"/>
          </p:cNvPicPr>
          <p:nvPr/>
        </p:nvPicPr>
        <p:blipFill>
          <a:blip r:embed="rId6">
            <a:lum brigh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89053" y="2637856"/>
            <a:ext cx="1458000" cy="1458000"/>
          </a:xfrm>
          <a:prstGeom prst="rect">
            <a:avLst/>
          </a:prstGeom>
        </p:spPr>
      </p:pic>
      <p:pic>
        <p:nvPicPr>
          <p:cNvPr id="93" name="Obraz 9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31424" y="3472529"/>
            <a:ext cx="1458000" cy="1458000"/>
          </a:xfrm>
          <a:prstGeom prst="rect">
            <a:avLst/>
          </a:prstGeom>
        </p:spPr>
      </p:pic>
      <p:pic>
        <p:nvPicPr>
          <p:cNvPr id="94" name="Obraz 9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44622" y="3472528"/>
            <a:ext cx="1458000" cy="1458000"/>
          </a:xfrm>
          <a:prstGeom prst="rect">
            <a:avLst/>
          </a:prstGeom>
        </p:spPr>
      </p:pic>
      <p:pic>
        <p:nvPicPr>
          <p:cNvPr id="101" name="Obraz 10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44622" y="3471534"/>
            <a:ext cx="1458000" cy="1458000"/>
          </a:xfrm>
          <a:prstGeom prst="rect">
            <a:avLst/>
          </a:prstGeom>
        </p:spPr>
      </p:pic>
      <p:pic>
        <p:nvPicPr>
          <p:cNvPr id="100" name="Obraz 9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021" y="4208904"/>
            <a:ext cx="1092306" cy="1092306"/>
          </a:xfrm>
          <a:prstGeom prst="rect">
            <a:avLst/>
          </a:prstGeom>
        </p:spPr>
      </p:pic>
      <p:pic>
        <p:nvPicPr>
          <p:cNvPr id="102" name="Obraz 10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31424" y="3470823"/>
            <a:ext cx="1458000" cy="1458000"/>
          </a:xfrm>
          <a:prstGeom prst="rect">
            <a:avLst/>
          </a:prstGeom>
        </p:spPr>
      </p:pic>
      <p:pic>
        <p:nvPicPr>
          <p:cNvPr id="103" name="Obraz 10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681" y="4221275"/>
            <a:ext cx="1079934" cy="1079934"/>
          </a:xfrm>
          <a:prstGeom prst="rect">
            <a:avLst/>
          </a:prstGeom>
        </p:spPr>
      </p:pic>
      <p:pic>
        <p:nvPicPr>
          <p:cNvPr id="97" name="Picture 4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9902" y="1033675"/>
            <a:ext cx="7177793" cy="6579648"/>
          </a:xfrm>
          <a:prstGeom prst="rect">
            <a:avLst/>
          </a:prstGeom>
        </p:spPr>
      </p:pic>
      <p:pic>
        <p:nvPicPr>
          <p:cNvPr id="98" name="Obraz 97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17"/>
          <a:stretch/>
        </p:blipFill>
        <p:spPr>
          <a:xfrm>
            <a:off x="3711048" y="5496849"/>
            <a:ext cx="490407" cy="427657"/>
          </a:xfrm>
          <a:prstGeom prst="rect">
            <a:avLst/>
          </a:prstGeom>
        </p:spPr>
      </p:pic>
      <p:sp>
        <p:nvSpPr>
          <p:cNvPr id="19" name="Prostokąt: zaokrąglone rogi 18">
            <a:extLst>
              <a:ext uri="{FF2B5EF4-FFF2-40B4-BE49-F238E27FC236}">
                <a16:creationId xmlns:a16="http://schemas.microsoft.com/office/drawing/2014/main" xmlns="" id="{BDE27334-E75B-449C-9A08-6AB6614D9F0F}"/>
              </a:ext>
            </a:extLst>
          </p:cNvPr>
          <p:cNvSpPr/>
          <p:nvPr/>
        </p:nvSpPr>
        <p:spPr>
          <a:xfrm>
            <a:off x="7867065" y="2699702"/>
            <a:ext cx="3730821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Model </a:t>
            </a:r>
            <a:r>
              <a:rPr lang="pl-PL" b="1" dirty="0" err="1">
                <a:solidFill>
                  <a:schemeClr val="tx1"/>
                </a:solidFill>
              </a:rPr>
              <a:t>Mikrousługowy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20" name="Prostokąt: zaokrąglone rogi 19">
            <a:extLst>
              <a:ext uri="{FF2B5EF4-FFF2-40B4-BE49-F238E27FC236}">
                <a16:creationId xmlns:a16="http://schemas.microsoft.com/office/drawing/2014/main" xmlns="" id="{963D4C15-8085-4EEF-971E-0588F040CF4B}"/>
              </a:ext>
            </a:extLst>
          </p:cNvPr>
          <p:cNvSpPr/>
          <p:nvPr/>
        </p:nvSpPr>
        <p:spPr>
          <a:xfrm>
            <a:off x="7860918" y="3230942"/>
            <a:ext cx="3730821" cy="1278178"/>
          </a:xfrm>
          <a:prstGeom prst="roundRect">
            <a:avLst>
              <a:gd name="adj" fmla="val 255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WIELE NIEZALEŻNYCH USŁUG </a:t>
            </a:r>
          </a:p>
          <a:p>
            <a:r>
              <a:rPr lang="pl-PL" altLang="ko-KR" sz="1800" dirty="0">
                <a:solidFill>
                  <a:schemeClr val="tx1"/>
                </a:solidFill>
              </a:rPr>
              <a:t>Pracownicy, Studenci, Projekty,  Sprawozdania, Patenty i dokonania</a:t>
            </a:r>
            <a:endParaRPr lang="pl-PL" sz="1800" dirty="0">
              <a:solidFill>
                <a:schemeClr val="tx1"/>
              </a:solidFill>
            </a:endParaRPr>
          </a:p>
        </p:txBody>
      </p:sp>
      <p:sp>
        <p:nvSpPr>
          <p:cNvPr id="23" name="Prostokąt: zaokrąglone rogi 22">
            <a:extLst>
              <a:ext uri="{FF2B5EF4-FFF2-40B4-BE49-F238E27FC236}">
                <a16:creationId xmlns:a16="http://schemas.microsoft.com/office/drawing/2014/main" xmlns="" id="{4E6A4B33-6083-4624-B25C-924686DCD62E}"/>
              </a:ext>
            </a:extLst>
          </p:cNvPr>
          <p:cNvSpPr/>
          <p:nvPr/>
        </p:nvSpPr>
        <p:spPr>
          <a:xfrm>
            <a:off x="7862280" y="4644359"/>
            <a:ext cx="3730821" cy="2007965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Inwestycja w API REST i bieżącą aktualizację pomiędzy systemami podmiotów wprowadzających dane (każdy nowy moduł udostępnia usługi do maszynowego zasilania danych)</a:t>
            </a:r>
            <a:endParaRPr lang="pl-PL" altLang="ko-KR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3849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50"/>
                            </p:stCondLst>
                            <p:childTnLst>
                              <p:par>
                                <p:cTn id="46" presetID="42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50"/>
                            </p:stCondLst>
                            <p:childTnLst>
                              <p:par>
                                <p:cTn id="6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14" grpId="0" animBg="1"/>
      <p:bldP spid="19" grpId="0" animBg="1"/>
      <p:bldP spid="20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6688" y="180635"/>
            <a:ext cx="11064608" cy="828000"/>
          </a:xfrm>
        </p:spPr>
        <p:txBody>
          <a:bodyPr/>
          <a:lstStyle/>
          <a:p>
            <a:r>
              <a:rPr lang="pl-PL" dirty="0"/>
              <a:t>Proces przekazania nowego systemu</a:t>
            </a:r>
          </a:p>
        </p:txBody>
      </p:sp>
      <p:pic>
        <p:nvPicPr>
          <p:cNvPr id="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989000"/>
            <a:ext cx="3914617" cy="3588402"/>
          </a:xfrm>
          <a:prstGeom prst="rect">
            <a:avLst/>
          </a:prstGeom>
          <a:scene3d>
            <a:camera prst="obliqueTopRight"/>
            <a:lightRig rig="threePt" dir="t"/>
          </a:scene3d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17"/>
          <a:stretch/>
        </p:blipFill>
        <p:spPr>
          <a:xfrm>
            <a:off x="2677766" y="4466856"/>
            <a:ext cx="249798" cy="217835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616" y="4492881"/>
            <a:ext cx="433300" cy="43330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26" name="Obraz 2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" r="41073" b="18845"/>
          <a:stretch/>
        </p:blipFill>
        <p:spPr>
          <a:xfrm>
            <a:off x="1068532" y="2199327"/>
            <a:ext cx="3456384" cy="2057203"/>
          </a:xfrm>
          <a:prstGeom prst="rect">
            <a:avLst/>
          </a:prstGeom>
        </p:spPr>
      </p:pic>
      <p:pic>
        <p:nvPicPr>
          <p:cNvPr id="30" name="Obraz 2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878"/>
          <a:stretch/>
        </p:blipFill>
        <p:spPr>
          <a:xfrm>
            <a:off x="1068532" y="2180895"/>
            <a:ext cx="3475452" cy="2094066"/>
          </a:xfrm>
          <a:prstGeom prst="rect">
            <a:avLst/>
          </a:prstGeom>
        </p:spPr>
      </p:pic>
      <p:sp>
        <p:nvSpPr>
          <p:cNvPr id="24" name="Prostokąt: zaokrąglone rogi 23">
            <a:extLst>
              <a:ext uri="{FF2B5EF4-FFF2-40B4-BE49-F238E27FC236}">
                <a16:creationId xmlns:a16="http://schemas.microsoft.com/office/drawing/2014/main" xmlns="" id="{84C6C7A0-1A7A-4E08-9B89-FE15ECA64F04}"/>
              </a:ext>
            </a:extLst>
          </p:cNvPr>
          <p:cNvSpPr/>
          <p:nvPr/>
        </p:nvSpPr>
        <p:spPr>
          <a:xfrm>
            <a:off x="6851967" y="146925"/>
            <a:ext cx="3730821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Podzielony na etapy</a:t>
            </a:r>
          </a:p>
        </p:txBody>
      </p:sp>
      <p:sp>
        <p:nvSpPr>
          <p:cNvPr id="28" name="Prostokąt: zaokrąglone rogi 27">
            <a:extLst>
              <a:ext uri="{FF2B5EF4-FFF2-40B4-BE49-F238E27FC236}">
                <a16:creationId xmlns:a16="http://schemas.microsoft.com/office/drawing/2014/main" xmlns="" id="{AEB0C195-A018-4F74-96D4-0F8ABC5EC5B7}"/>
              </a:ext>
            </a:extLst>
          </p:cNvPr>
          <p:cNvSpPr/>
          <p:nvPr/>
        </p:nvSpPr>
        <p:spPr>
          <a:xfrm>
            <a:off x="6880966" y="677346"/>
            <a:ext cx="3730821" cy="1278178"/>
          </a:xfrm>
          <a:prstGeom prst="roundRect">
            <a:avLst>
              <a:gd name="adj" fmla="val 2552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W okresie przejściowym utrzymana większa spójność z dotychczasową wersją aplikacji</a:t>
            </a:r>
          </a:p>
        </p:txBody>
      </p:sp>
      <p:sp>
        <p:nvSpPr>
          <p:cNvPr id="31" name="Prostokąt: zaokrąglone rogi 30">
            <a:extLst>
              <a:ext uri="{FF2B5EF4-FFF2-40B4-BE49-F238E27FC236}">
                <a16:creationId xmlns:a16="http://schemas.microsoft.com/office/drawing/2014/main" xmlns="" id="{A1FEB088-5599-4EF7-AE4A-CC9E7185FD6F}"/>
              </a:ext>
            </a:extLst>
          </p:cNvPr>
          <p:cNvSpPr/>
          <p:nvPr/>
        </p:nvSpPr>
        <p:spPr>
          <a:xfrm>
            <a:off x="6853329" y="2744968"/>
            <a:ext cx="3730821" cy="1872208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dirty="0">
                <a:solidFill>
                  <a:schemeClr val="tx1"/>
                </a:solidFill>
              </a:rPr>
              <a:t>Minimalizacji nakładu pracy ze strony podmiotów zasilających</a:t>
            </a:r>
          </a:p>
          <a:p>
            <a:r>
              <a:rPr lang="pl-PL" sz="1800" dirty="0">
                <a:solidFill>
                  <a:schemeClr val="tx1"/>
                </a:solidFill>
              </a:rPr>
              <a:t>Synchronizacja niektórych danych do starego systemu w celu zachowania spójności (Instytucje, Role, Uprawnienia)</a:t>
            </a:r>
            <a:endParaRPr lang="pl-PL" altLang="ko-KR" sz="1800" dirty="0">
              <a:solidFill>
                <a:schemeClr val="tx1"/>
              </a:solidFill>
            </a:endParaRPr>
          </a:p>
        </p:txBody>
      </p:sp>
      <p:sp>
        <p:nvSpPr>
          <p:cNvPr id="33" name="Prostokąt: zaokrąglone rogi 32">
            <a:extLst>
              <a:ext uri="{FF2B5EF4-FFF2-40B4-BE49-F238E27FC236}">
                <a16:creationId xmlns:a16="http://schemas.microsoft.com/office/drawing/2014/main" xmlns="" id="{9E1D372F-15D5-4C3D-B231-664EEFE1DC18}"/>
              </a:ext>
            </a:extLst>
          </p:cNvPr>
          <p:cNvSpPr/>
          <p:nvPr/>
        </p:nvSpPr>
        <p:spPr>
          <a:xfrm>
            <a:off x="6884632" y="2223885"/>
            <a:ext cx="3730821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tx1"/>
                </a:solidFill>
              </a:rPr>
              <a:t>Migracja - OPI PIB</a:t>
            </a:r>
          </a:p>
        </p:txBody>
      </p:sp>
      <p:sp>
        <p:nvSpPr>
          <p:cNvPr id="34" name="Prostokąt: zaokrąglone rogi 33">
            <a:extLst>
              <a:ext uri="{FF2B5EF4-FFF2-40B4-BE49-F238E27FC236}">
                <a16:creationId xmlns:a16="http://schemas.microsoft.com/office/drawing/2014/main" xmlns="" id="{04C1ABC9-83DF-46D8-88F5-4B321BAAF4C1}"/>
              </a:ext>
            </a:extLst>
          </p:cNvPr>
          <p:cNvSpPr/>
          <p:nvPr/>
        </p:nvSpPr>
        <p:spPr>
          <a:xfrm>
            <a:off x="6884632" y="4706133"/>
            <a:ext cx="3730821" cy="559115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altLang="ko-KR" sz="1800" dirty="0">
                <a:solidFill>
                  <a:schemeClr val="tx1"/>
                </a:solidFill>
              </a:rPr>
              <a:t>Założenia migracji dla każdego modułu na stronach Pomocy</a:t>
            </a:r>
          </a:p>
        </p:txBody>
      </p:sp>
      <p:sp>
        <p:nvSpPr>
          <p:cNvPr id="35" name="Prostokąt: zaokrąglone rogi 34">
            <a:extLst>
              <a:ext uri="{FF2B5EF4-FFF2-40B4-BE49-F238E27FC236}">
                <a16:creationId xmlns:a16="http://schemas.microsoft.com/office/drawing/2014/main" xmlns="" id="{CEF6BE83-21D4-491D-87CA-B5B23241DC90}"/>
              </a:ext>
            </a:extLst>
          </p:cNvPr>
          <p:cNvSpPr/>
          <p:nvPr/>
        </p:nvSpPr>
        <p:spPr>
          <a:xfrm>
            <a:off x="6880965" y="5350938"/>
            <a:ext cx="3730821" cy="1111062"/>
          </a:xfrm>
          <a:prstGeom prst="roundRect">
            <a:avLst>
              <a:gd name="adj" fmla="val 279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altLang="ko-KR" sz="1800" dirty="0">
                <a:solidFill>
                  <a:schemeClr val="tx1"/>
                </a:solidFill>
              </a:rPr>
              <a:t>Brak blokady do niektórych modułów (dane studentów i pracowników można wprowadzać do starego systemu)</a:t>
            </a:r>
          </a:p>
        </p:txBody>
      </p:sp>
    </p:spTree>
    <p:extLst>
      <p:ext uri="{BB962C8B-B14F-4D97-AF65-F5344CB8AC3E}">
        <p14:creationId xmlns:p14="http://schemas.microsoft.com/office/powerpoint/2010/main" val="63517757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1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aokrąglony 36">
            <a:extLst>
              <a:ext uri="{FF2B5EF4-FFF2-40B4-BE49-F238E27FC236}">
                <a16:creationId xmlns:a16="http://schemas.microsoft.com/office/drawing/2014/main" xmlns="" id="{9EC7DE1E-9E50-4575-879F-BC31BA556C72}"/>
              </a:ext>
            </a:extLst>
          </p:cNvPr>
          <p:cNvSpPr/>
          <p:nvPr/>
        </p:nvSpPr>
        <p:spPr>
          <a:xfrm>
            <a:off x="504000" y="1356833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EFEKTY PRAKTYCZNE</a:t>
            </a:r>
          </a:p>
        </p:txBody>
      </p:sp>
      <p:sp>
        <p:nvSpPr>
          <p:cNvPr id="11" name="Prostokąt zaokrąglony 44">
            <a:extLst>
              <a:ext uri="{FF2B5EF4-FFF2-40B4-BE49-F238E27FC236}">
                <a16:creationId xmlns:a16="http://schemas.microsoft.com/office/drawing/2014/main" xmlns="" id="{E470C10B-B956-44EA-995D-669F0B0F6424}"/>
              </a:ext>
            </a:extLst>
          </p:cNvPr>
          <p:cNvSpPr/>
          <p:nvPr/>
        </p:nvSpPr>
        <p:spPr>
          <a:xfrm>
            <a:off x="504000" y="2211163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KONFERENCJE</a:t>
            </a:r>
          </a:p>
        </p:txBody>
      </p:sp>
      <p:sp>
        <p:nvSpPr>
          <p:cNvPr id="13" name="Prostokąt zaokrąglony 54">
            <a:extLst>
              <a:ext uri="{FF2B5EF4-FFF2-40B4-BE49-F238E27FC236}">
                <a16:creationId xmlns:a16="http://schemas.microsoft.com/office/drawing/2014/main" xmlns="" id="{C5E94B8F-6F13-4FC4-9A11-E9E0228E2DBF}"/>
              </a:ext>
            </a:extLst>
          </p:cNvPr>
          <p:cNvSpPr/>
          <p:nvPr/>
        </p:nvSpPr>
        <p:spPr>
          <a:xfrm>
            <a:off x="5959730" y="1356832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WDROŻENIA</a:t>
            </a:r>
          </a:p>
        </p:txBody>
      </p:sp>
      <p:sp>
        <p:nvSpPr>
          <p:cNvPr id="15" name="Prostokąt zaokrąglony 58">
            <a:extLst>
              <a:ext uri="{FF2B5EF4-FFF2-40B4-BE49-F238E27FC236}">
                <a16:creationId xmlns:a16="http://schemas.microsoft.com/office/drawing/2014/main" xmlns="" id="{19073831-E2F6-4FCD-91F7-0CA2C7B3929D}"/>
              </a:ext>
            </a:extLst>
          </p:cNvPr>
          <p:cNvSpPr/>
          <p:nvPr/>
        </p:nvSpPr>
        <p:spPr>
          <a:xfrm>
            <a:off x="3217999" y="5615848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NIERUCHOMOŚCI</a:t>
            </a:r>
          </a:p>
        </p:txBody>
      </p:sp>
      <p:sp>
        <p:nvSpPr>
          <p:cNvPr id="17" name="Prostokąt zaokrąglony 65">
            <a:extLst>
              <a:ext uri="{FF2B5EF4-FFF2-40B4-BE49-F238E27FC236}">
                <a16:creationId xmlns:a16="http://schemas.microsoft.com/office/drawing/2014/main" xmlns="" id="{7C62209E-B51F-45B0-9182-4D652BA4EC54}"/>
              </a:ext>
            </a:extLst>
          </p:cNvPr>
          <p:cNvSpPr/>
          <p:nvPr/>
        </p:nvSpPr>
        <p:spPr>
          <a:xfrm>
            <a:off x="3215680" y="1356833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APARATURA</a:t>
            </a:r>
          </a:p>
        </p:txBody>
      </p:sp>
      <p:sp>
        <p:nvSpPr>
          <p:cNvPr id="19" name="Prostokąt zaokrąglony 68">
            <a:extLst>
              <a:ext uri="{FF2B5EF4-FFF2-40B4-BE49-F238E27FC236}">
                <a16:creationId xmlns:a16="http://schemas.microsoft.com/office/drawing/2014/main" xmlns="" id="{AB7DBE62-90F3-42B5-BF16-ACEBB1D76F1C}"/>
              </a:ext>
            </a:extLst>
          </p:cNvPr>
          <p:cNvSpPr/>
          <p:nvPr/>
        </p:nvSpPr>
        <p:spPr>
          <a:xfrm>
            <a:off x="3215680" y="2211162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ANKIETA JEDNOSTKI</a:t>
            </a:r>
          </a:p>
        </p:txBody>
      </p:sp>
      <p:sp>
        <p:nvSpPr>
          <p:cNvPr id="21" name="Prostokąt zaokrąglony 70">
            <a:extLst>
              <a:ext uri="{FF2B5EF4-FFF2-40B4-BE49-F238E27FC236}">
                <a16:creationId xmlns:a16="http://schemas.microsoft.com/office/drawing/2014/main" xmlns="" id="{C21299F3-C545-4367-97B1-813E9B002389}"/>
              </a:ext>
            </a:extLst>
          </p:cNvPr>
          <p:cNvSpPr/>
          <p:nvPr/>
        </p:nvSpPr>
        <p:spPr>
          <a:xfrm>
            <a:off x="3217999" y="3065491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BIBLIOTEKI</a:t>
            </a:r>
          </a:p>
        </p:txBody>
      </p:sp>
      <p:sp>
        <p:nvSpPr>
          <p:cNvPr id="23" name="Prostokąt zaokrąglony 74">
            <a:extLst>
              <a:ext uri="{FF2B5EF4-FFF2-40B4-BE49-F238E27FC236}">
                <a16:creationId xmlns:a16="http://schemas.microsoft.com/office/drawing/2014/main" xmlns="" id="{71B1508D-0DEB-4334-A459-6BC7F1CA8C6B}"/>
              </a:ext>
            </a:extLst>
          </p:cNvPr>
          <p:cNvSpPr/>
          <p:nvPr/>
        </p:nvSpPr>
        <p:spPr>
          <a:xfrm>
            <a:off x="504000" y="3065493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LABORATORIA</a:t>
            </a:r>
          </a:p>
        </p:txBody>
      </p:sp>
      <p:sp>
        <p:nvSpPr>
          <p:cNvPr id="14" name="Prostokąt zaokrąglony 36">
            <a:extLst>
              <a:ext uri="{FF2B5EF4-FFF2-40B4-BE49-F238E27FC236}">
                <a16:creationId xmlns:a16="http://schemas.microsoft.com/office/drawing/2014/main" xmlns="" id="{15647B33-0833-4003-96E6-D9C6B4458A4B}"/>
              </a:ext>
            </a:extLst>
          </p:cNvPr>
          <p:cNvSpPr/>
          <p:nvPr/>
        </p:nvSpPr>
        <p:spPr>
          <a:xfrm>
            <a:off x="504000" y="3894088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lvl="0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APLIKACJE PRODUKTU</a:t>
            </a:r>
          </a:p>
        </p:txBody>
      </p:sp>
      <p:sp>
        <p:nvSpPr>
          <p:cNvPr id="16" name="Prostokąt zaokrąglony 44">
            <a:extLst>
              <a:ext uri="{FF2B5EF4-FFF2-40B4-BE49-F238E27FC236}">
                <a16:creationId xmlns:a16="http://schemas.microsoft.com/office/drawing/2014/main" xmlns="" id="{5C070F67-165C-4485-81E5-941FFD40914C}"/>
              </a:ext>
            </a:extLst>
          </p:cNvPr>
          <p:cNvSpPr/>
          <p:nvPr/>
        </p:nvSpPr>
        <p:spPr>
          <a:xfrm>
            <a:off x="504000" y="4748418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pl-PL" sz="1400" b="1" dirty="0">
                <a:solidFill>
                  <a:schemeClr val="bg1">
                    <a:lumMod val="50000"/>
                  </a:schemeClr>
                </a:solidFill>
              </a:rPr>
              <a:t>DZIEŁA ARCHITEKTONICZNE </a:t>
            </a:r>
          </a:p>
          <a:p>
            <a:pPr lvl="0" algn="ctr"/>
            <a:r>
              <a:rPr lang="pl-PL" sz="1400" b="1" dirty="0">
                <a:solidFill>
                  <a:schemeClr val="bg1">
                    <a:lumMod val="50000"/>
                  </a:schemeClr>
                </a:solidFill>
              </a:rPr>
              <a:t>I WZORNICZE</a:t>
            </a:r>
          </a:p>
        </p:txBody>
      </p:sp>
      <p:sp>
        <p:nvSpPr>
          <p:cNvPr id="18" name="Prostokąt zaokrąglony 65">
            <a:extLst>
              <a:ext uri="{FF2B5EF4-FFF2-40B4-BE49-F238E27FC236}">
                <a16:creationId xmlns:a16="http://schemas.microsoft.com/office/drawing/2014/main" xmlns="" id="{B0C268F3-9230-433C-9510-E913F607A820}"/>
              </a:ext>
            </a:extLst>
          </p:cNvPr>
          <p:cNvSpPr/>
          <p:nvPr/>
        </p:nvSpPr>
        <p:spPr>
          <a:xfrm>
            <a:off x="3215680" y="3894088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lvl="0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DOTACJE STATUTOWE</a:t>
            </a:r>
          </a:p>
        </p:txBody>
      </p:sp>
      <p:sp>
        <p:nvSpPr>
          <p:cNvPr id="20" name="Prostokąt zaokrąglony 68">
            <a:extLst>
              <a:ext uri="{FF2B5EF4-FFF2-40B4-BE49-F238E27FC236}">
                <a16:creationId xmlns:a16="http://schemas.microsoft.com/office/drawing/2014/main" xmlns="" id="{1E0AF3EC-8B16-4D0F-A99B-E4AC3E8B258F}"/>
              </a:ext>
            </a:extLst>
          </p:cNvPr>
          <p:cNvSpPr/>
          <p:nvPr/>
        </p:nvSpPr>
        <p:spPr>
          <a:xfrm>
            <a:off x="3215680" y="4748417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NAGRODY </a:t>
            </a:r>
          </a:p>
          <a:p>
            <a:pPr lvl="0"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I WYRÓŻNIENIA</a:t>
            </a:r>
          </a:p>
        </p:txBody>
      </p:sp>
      <p:sp>
        <p:nvSpPr>
          <p:cNvPr id="22" name="Prostokąt zaokrąglony 74">
            <a:extLst>
              <a:ext uri="{FF2B5EF4-FFF2-40B4-BE49-F238E27FC236}">
                <a16:creationId xmlns:a16="http://schemas.microsoft.com/office/drawing/2014/main" xmlns="" id="{162FB734-C013-4ED6-9059-1E100A8E05EE}"/>
              </a:ext>
            </a:extLst>
          </p:cNvPr>
          <p:cNvSpPr/>
          <p:nvPr/>
        </p:nvSpPr>
        <p:spPr>
          <a:xfrm>
            <a:off x="504000" y="5602748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WDROŻONE SYSTEMY JAKOŚCI</a:t>
            </a:r>
            <a:endParaRPr lang="pl-PL" sz="1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Prostokąt zaokrąglony 54">
            <a:extLst>
              <a:ext uri="{FF2B5EF4-FFF2-40B4-BE49-F238E27FC236}">
                <a16:creationId xmlns:a16="http://schemas.microsoft.com/office/drawing/2014/main" xmlns="" id="{A3B69FD4-07E2-494D-B8BB-E76087FB5A3C}"/>
              </a:ext>
            </a:extLst>
          </p:cNvPr>
          <p:cNvSpPr/>
          <p:nvPr/>
        </p:nvSpPr>
        <p:spPr>
          <a:xfrm>
            <a:off x="5980261" y="2225590"/>
            <a:ext cx="2592000" cy="66545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pl-PL" sz="2000" b="1" dirty="0">
                <a:solidFill>
                  <a:schemeClr val="bg1">
                    <a:lumMod val="50000"/>
                  </a:schemeClr>
                </a:solidFill>
              </a:rPr>
              <a:t>CZASOPISMA</a:t>
            </a:r>
          </a:p>
        </p:txBody>
      </p:sp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6" name="Model 3D 5" descr="Empty folder">
                <a:extLst>
                  <a:ext uri="{FF2B5EF4-FFF2-40B4-BE49-F238E27FC236}">
                    <a16:creationId xmlns:a16="http://schemas.microsoft.com/office/drawing/2014/main" id="{8D37725F-054F-4ABF-A3D3-D0ED1C4D075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 rot="21408088">
              <a:off x="6860498" y="3110258"/>
              <a:ext cx="4770371" cy="3686196"/>
            </p:xfrm>
            <a:graphic>
              <a:graphicData uri="http://schemas.microsoft.com/office/drawing/2017/model3d">
                <am3d:model3d r:embed="rId3">
                  <am3d:spPr>
                    <a:xfrm rot="21408088">
                      <a:off x="0" y="0"/>
                      <a:ext cx="4770371" cy="3686196"/>
                    </a:xfrm>
                    <a:prstGeom prst="rect">
                      <a:avLst/>
                    </a:prstGeom>
                  </am3d:spPr>
                  <am3d:camera>
                    <am3d:pos x="0" y="0" z="59795459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5752410" d="1000000"/>
                    <am3d:preTrans dx="-17255" dy="-13837939" dz="361"/>
                    <am3d:scale>
                      <am3d:sx n="1000000" d="1000000"/>
                      <am3d:sy n="1000000" d="1000000"/>
                      <am3d:sz n="1000000" d="1000000"/>
                    </am3d:scale>
                    <am3d:rot ax="10761482" ay="154329" az="10798277"/>
                    <am3d:postTrans dx="0" dy="0" dz="0"/>
                  </am3d:trans>
                  <am3d:attrSrcUrl r:id="rId4"/>
                  <am3d:raster rName="Office3DRenderer" rVer="16.0.8326">
                    <am3d:blip r:embed="rId5"/>
                  </am3d:raster>
                  <am3d:objViewport viewportSz="6195994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" name="Model 3D 5" descr="Empty folder">
                <a:extLst>
                  <a:ext uri="{FF2B5EF4-FFF2-40B4-BE49-F238E27FC236}">
                    <a16:creationId xmlns:a16="http://schemas.microsoft.com/office/drawing/2014/main" xmlns="" xmlns:am3d="http://schemas.microsoft.com/office/drawing/2017/model3d" id="{8D37725F-054F-4ABF-A3D3-D0ED1C4D075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21408088">
                <a:off x="6860498" y="3110258"/>
                <a:ext cx="4770371" cy="3686196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pole tekstowe 24">
            <a:extLst>
              <a:ext uri="{FF2B5EF4-FFF2-40B4-BE49-F238E27FC236}">
                <a16:creationId xmlns:a16="http://schemas.microsoft.com/office/drawing/2014/main" xmlns="" id="{74731AD5-9BBF-436F-AC49-309A3FC39151}"/>
              </a:ext>
            </a:extLst>
          </p:cNvPr>
          <p:cNvSpPr txBox="1"/>
          <p:nvPr/>
        </p:nvSpPr>
        <p:spPr>
          <a:xfrm rot="21336760">
            <a:off x="7168105" y="3749761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cap="small" spc="10" dirty="0"/>
              <a:t>Archiwizacja</a:t>
            </a:r>
          </a:p>
          <a:p>
            <a:r>
              <a:rPr lang="pl-PL" sz="2800" cap="small" spc="10" dirty="0"/>
              <a:t>(do odczytu)</a:t>
            </a:r>
          </a:p>
        </p:txBody>
      </p:sp>
      <p:sp>
        <p:nvSpPr>
          <p:cNvPr id="26" name="Tytuł 1">
            <a:extLst>
              <a:ext uri="{FF2B5EF4-FFF2-40B4-BE49-F238E27FC236}">
                <a16:creationId xmlns:a16="http://schemas.microsoft.com/office/drawing/2014/main" xmlns="" id="{06828FA5-7B2F-4A98-A5DF-297513AFDABB}"/>
              </a:ext>
            </a:extLst>
          </p:cNvPr>
          <p:cNvSpPr txBox="1">
            <a:spLocks/>
          </p:cNvSpPr>
          <p:nvPr/>
        </p:nvSpPr>
        <p:spPr>
          <a:xfrm>
            <a:off x="475872" y="108810"/>
            <a:ext cx="11064608" cy="828000"/>
          </a:xfrm>
          <a:prstGeom prst="rect">
            <a:avLst/>
          </a:prstGeom>
        </p:spPr>
        <p:txBody>
          <a:bodyPr vert="horz" lIns="0" tIns="36000" rIns="0" bIns="3600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8080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Zmiany systemu</a:t>
            </a:r>
          </a:p>
        </p:txBody>
      </p:sp>
    </p:spTree>
    <p:extLst>
      <p:ext uri="{BB962C8B-B14F-4D97-AF65-F5344CB8AC3E}">
        <p14:creationId xmlns:p14="http://schemas.microsoft.com/office/powerpoint/2010/main" val="3931547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11111E-6 L 0.42513 -0.0652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6 L 0.21263 0.56875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2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6 L 0.43711 0.55578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49" y="2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33333E-6 L 0.43711 0.43125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49" y="2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3.7037E-7 L 0.44284 0.30671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35" y="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7037E-6 L 0.65963 0.55578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82" y="27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33333E-6 L 0.66549 0.43125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68" y="2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7 L 0.66549 0.30671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68" y="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6 L 0.43711 0.17315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49" y="8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7.40741E-7 L 0.43112 0.0761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49" y="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3.7037E-6 L 0.66549 0.18588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68" y="9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7.40741E-7 L 0.65963 0.06134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82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0.66549 -0.0632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68" y="-3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33333E-6 L 0.21264 0.42916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2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14" grpId="0" animBg="1"/>
      <p:bldP spid="16" grpId="0" animBg="1"/>
      <p:bldP spid="18" grpId="0" animBg="1"/>
      <p:bldP spid="20" grpId="0" animBg="1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79376" y="206375"/>
            <a:ext cx="10585499" cy="827088"/>
          </a:xfrm>
        </p:spPr>
        <p:txBody>
          <a:bodyPr/>
          <a:lstStyle/>
          <a:p>
            <a:r>
              <a:rPr lang="pl-PL" dirty="0"/>
              <a:t>Zmiany systemu</a:t>
            </a:r>
          </a:p>
        </p:txBody>
      </p:sp>
      <p:sp>
        <p:nvSpPr>
          <p:cNvPr id="103" name="pole tekstowe 102"/>
          <p:cNvSpPr txBox="1"/>
          <p:nvPr/>
        </p:nvSpPr>
        <p:spPr>
          <a:xfrm>
            <a:off x="9552384" y="3105227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cap="all" dirty="0"/>
              <a:t>Migracja</a:t>
            </a:r>
          </a:p>
        </p:txBody>
      </p:sp>
      <p:sp>
        <p:nvSpPr>
          <p:cNvPr id="105" name="pole tekstowe 104"/>
          <p:cNvSpPr txBox="1"/>
          <p:nvPr/>
        </p:nvSpPr>
        <p:spPr>
          <a:xfrm>
            <a:off x="9552430" y="4050898"/>
            <a:ext cx="222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cap="all" dirty="0"/>
              <a:t>Wygaszanie</a:t>
            </a:r>
          </a:p>
        </p:txBody>
      </p:sp>
      <p:sp>
        <p:nvSpPr>
          <p:cNvPr id="110" name="pole tekstowe 109"/>
          <p:cNvSpPr txBox="1"/>
          <p:nvPr/>
        </p:nvSpPr>
        <p:spPr>
          <a:xfrm>
            <a:off x="9189617" y="5464517"/>
            <a:ext cx="259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b="1" cap="all" dirty="0"/>
              <a:t>Nowe moduły</a:t>
            </a:r>
          </a:p>
        </p:txBody>
      </p:sp>
      <p:grpSp>
        <p:nvGrpSpPr>
          <p:cNvPr id="9" name="Grupa 8"/>
          <p:cNvGrpSpPr/>
          <p:nvPr/>
        </p:nvGrpSpPr>
        <p:grpSpPr>
          <a:xfrm>
            <a:off x="7995593" y="536236"/>
            <a:ext cx="2880000" cy="540147"/>
            <a:chOff x="453538" y="1605264"/>
            <a:chExt cx="2880000" cy="540147"/>
          </a:xfrm>
        </p:grpSpPr>
        <p:sp>
          <p:nvSpPr>
            <p:cNvPr id="111" name="Prostokąt zaokrąglony 110"/>
            <p:cNvSpPr/>
            <p:nvPr/>
          </p:nvSpPr>
          <p:spPr>
            <a:xfrm>
              <a:off x="453538" y="1605264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12" name="Obraz 111"/>
            <p:cNvPicPr>
              <a:picLocks noChangeAspect="1"/>
            </p:cNvPicPr>
            <p:nvPr/>
          </p:nvPicPr>
          <p:blipFill>
            <a:blip r:embed="rId3"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7307" y="1725836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grpSp>
        <p:nvGrpSpPr>
          <p:cNvPr id="10" name="Grupa 9"/>
          <p:cNvGrpSpPr/>
          <p:nvPr/>
        </p:nvGrpSpPr>
        <p:grpSpPr>
          <a:xfrm>
            <a:off x="7995593" y="529254"/>
            <a:ext cx="2880000" cy="540147"/>
            <a:chOff x="8328248" y="1578182"/>
            <a:chExt cx="2880000" cy="540147"/>
          </a:xfrm>
        </p:grpSpPr>
        <p:sp>
          <p:nvSpPr>
            <p:cNvPr id="113" name="Prostokąt zaokrąglony 112"/>
            <p:cNvSpPr/>
            <p:nvPr/>
          </p:nvSpPr>
          <p:spPr>
            <a:xfrm>
              <a:off x="8328248" y="1578182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14" name="Obraz 113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408" y="1708074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59" name="Prostokąt zaokrąglony 7">
            <a:extLst>
              <a:ext uri="{FF2B5EF4-FFF2-40B4-BE49-F238E27FC236}">
                <a16:creationId xmlns:a16="http://schemas.microsoft.com/office/drawing/2014/main" xmlns="" id="{B1B4FE00-EF6B-4A2E-A83F-681AA8ACBF19}"/>
              </a:ext>
            </a:extLst>
          </p:cNvPr>
          <p:cNvSpPr/>
          <p:nvPr/>
        </p:nvSpPr>
        <p:spPr>
          <a:xfrm>
            <a:off x="504000" y="4008374"/>
            <a:ext cx="2520000" cy="558169"/>
          </a:xfrm>
          <a:prstGeom prst="roundRect">
            <a:avLst>
              <a:gd name="adj" fmla="val 50000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/>
            <a:r>
              <a:rPr lang="pl-PL" sz="1600" b="1" cap="all" spc="100" dirty="0">
                <a:solidFill>
                  <a:schemeClr val="bg1"/>
                </a:solidFill>
              </a:rPr>
              <a:t>doktoranci</a:t>
            </a:r>
          </a:p>
        </p:txBody>
      </p:sp>
      <p:grpSp>
        <p:nvGrpSpPr>
          <p:cNvPr id="58" name="Grupa 57">
            <a:extLst>
              <a:ext uri="{FF2B5EF4-FFF2-40B4-BE49-F238E27FC236}">
                <a16:creationId xmlns:a16="http://schemas.microsoft.com/office/drawing/2014/main" xmlns="" id="{3C1391E7-BB29-44D9-B60D-E4B0CDE9DA2A}"/>
              </a:ext>
            </a:extLst>
          </p:cNvPr>
          <p:cNvGrpSpPr/>
          <p:nvPr/>
        </p:nvGrpSpPr>
        <p:grpSpPr>
          <a:xfrm>
            <a:off x="504000" y="1800000"/>
            <a:ext cx="2520000" cy="576000"/>
            <a:chOff x="475283" y="2807169"/>
            <a:chExt cx="2520000" cy="576000"/>
          </a:xfrm>
        </p:grpSpPr>
        <p:sp>
          <p:nvSpPr>
            <p:cNvPr id="60" name="Prostokąt zaokrąglony 17">
              <a:extLst>
                <a:ext uri="{FF2B5EF4-FFF2-40B4-BE49-F238E27FC236}">
                  <a16:creationId xmlns:a16="http://schemas.microsoft.com/office/drawing/2014/main" xmlns="" id="{B3056229-026A-4452-9C9B-50D2D45BA274}"/>
                </a:ext>
              </a:extLst>
            </p:cNvPr>
            <p:cNvSpPr/>
            <p:nvPr/>
          </p:nvSpPr>
          <p:spPr>
            <a:xfrm>
              <a:off x="475283" y="2807169"/>
              <a:ext cx="2520000" cy="576000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600" b="1" dirty="0">
                  <a:solidFill>
                    <a:schemeClr val="bg1"/>
                  </a:solidFill>
                </a:rPr>
                <a:t>ADMINISTRACJA</a:t>
              </a:r>
            </a:p>
          </p:txBody>
        </p:sp>
        <p:sp>
          <p:nvSpPr>
            <p:cNvPr id="73" name="Owal 72">
              <a:extLst>
                <a:ext uri="{FF2B5EF4-FFF2-40B4-BE49-F238E27FC236}">
                  <a16:creationId xmlns:a16="http://schemas.microsoft.com/office/drawing/2014/main" xmlns="" id="{AC1C9527-D3B2-4547-B04D-FDC558F2F1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854" y="2841301"/>
              <a:ext cx="504000" cy="504000"/>
            </a:xfrm>
            <a:prstGeom prst="ellipse">
              <a:avLst/>
            </a:prstGeom>
            <a:solidFill>
              <a:srgbClr val="3157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Freeform 123">
              <a:extLst>
                <a:ext uri="{FF2B5EF4-FFF2-40B4-BE49-F238E27FC236}">
                  <a16:creationId xmlns:a16="http://schemas.microsoft.com/office/drawing/2014/main" xmlns="" id="{2A5B93A5-878D-4B46-8EE8-E4A7B35A84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95" y="2933231"/>
              <a:ext cx="410712" cy="412070"/>
            </a:xfrm>
            <a:custGeom>
              <a:avLst/>
              <a:gdLst>
                <a:gd name="T0" fmla="*/ 529 w 676"/>
                <a:gd name="T1" fmla="*/ 279 h 678"/>
                <a:gd name="T2" fmla="*/ 431 w 676"/>
                <a:gd name="T3" fmla="*/ 293 h 678"/>
                <a:gd name="T4" fmla="*/ 409 w 676"/>
                <a:gd name="T5" fmla="*/ 210 h 678"/>
                <a:gd name="T6" fmla="*/ 367 w 676"/>
                <a:gd name="T7" fmla="*/ 125 h 678"/>
                <a:gd name="T8" fmla="*/ 401 w 676"/>
                <a:gd name="T9" fmla="*/ 58 h 678"/>
                <a:gd name="T10" fmla="*/ 504 w 676"/>
                <a:gd name="T11" fmla="*/ 6 h 678"/>
                <a:gd name="T12" fmla="*/ 579 w 676"/>
                <a:gd name="T13" fmla="*/ 18 h 678"/>
                <a:gd name="T14" fmla="*/ 659 w 676"/>
                <a:gd name="T15" fmla="*/ 100 h 678"/>
                <a:gd name="T16" fmla="*/ 676 w 676"/>
                <a:gd name="T17" fmla="*/ 169 h 678"/>
                <a:gd name="T18" fmla="*/ 605 w 676"/>
                <a:gd name="T19" fmla="*/ 241 h 678"/>
                <a:gd name="T20" fmla="*/ 558 w 676"/>
                <a:gd name="T21" fmla="*/ 314 h 678"/>
                <a:gd name="T22" fmla="*/ 539 w 676"/>
                <a:gd name="T23" fmla="*/ 267 h 678"/>
                <a:gd name="T24" fmla="*/ 590 w 676"/>
                <a:gd name="T25" fmla="*/ 242 h 678"/>
                <a:gd name="T26" fmla="*/ 626 w 676"/>
                <a:gd name="T27" fmla="*/ 172 h 678"/>
                <a:gd name="T28" fmla="*/ 655 w 676"/>
                <a:gd name="T29" fmla="*/ 114 h 678"/>
                <a:gd name="T30" fmla="*/ 566 w 676"/>
                <a:gd name="T31" fmla="*/ 67 h 678"/>
                <a:gd name="T32" fmla="*/ 517 w 676"/>
                <a:gd name="T33" fmla="*/ 15 h 678"/>
                <a:gd name="T34" fmla="*/ 500 w 676"/>
                <a:gd name="T35" fmla="*/ 56 h 678"/>
                <a:gd name="T36" fmla="*/ 401 w 676"/>
                <a:gd name="T37" fmla="*/ 73 h 678"/>
                <a:gd name="T38" fmla="*/ 413 w 676"/>
                <a:gd name="T39" fmla="*/ 144 h 678"/>
                <a:gd name="T40" fmla="*/ 422 w 676"/>
                <a:gd name="T41" fmla="*/ 215 h 678"/>
                <a:gd name="T42" fmla="*/ 463 w 676"/>
                <a:gd name="T43" fmla="*/ 255 h 678"/>
                <a:gd name="T44" fmla="*/ 532 w 676"/>
                <a:gd name="T45" fmla="*/ 264 h 678"/>
                <a:gd name="T46" fmla="*/ 478 w 676"/>
                <a:gd name="T47" fmla="*/ 160 h 678"/>
                <a:gd name="T48" fmla="*/ 517 w 676"/>
                <a:gd name="T49" fmla="*/ 199 h 678"/>
                <a:gd name="T50" fmla="*/ 517 w 676"/>
                <a:gd name="T51" fmla="*/ 185 h 678"/>
                <a:gd name="T52" fmla="*/ 258 w 676"/>
                <a:gd name="T53" fmla="*/ 678 h 678"/>
                <a:gd name="T54" fmla="*/ 233 w 676"/>
                <a:gd name="T55" fmla="*/ 615 h 678"/>
                <a:gd name="T56" fmla="*/ 105 w 676"/>
                <a:gd name="T57" fmla="*/ 628 h 678"/>
                <a:gd name="T58" fmla="*/ 90 w 676"/>
                <a:gd name="T59" fmla="*/ 522 h 678"/>
                <a:gd name="T60" fmla="*/ 0 w 676"/>
                <a:gd name="T61" fmla="*/ 424 h 678"/>
                <a:gd name="T62" fmla="*/ 14 w 676"/>
                <a:gd name="T63" fmla="*/ 350 h 678"/>
                <a:gd name="T64" fmla="*/ 91 w 676"/>
                <a:gd name="T65" fmla="*/ 229 h 678"/>
                <a:gd name="T66" fmla="*/ 159 w 676"/>
                <a:gd name="T67" fmla="*/ 185 h 678"/>
                <a:gd name="T68" fmla="*/ 276 w 676"/>
                <a:gd name="T69" fmla="*/ 222 h 678"/>
                <a:gd name="T70" fmla="*/ 378 w 676"/>
                <a:gd name="T71" fmla="*/ 190 h 678"/>
                <a:gd name="T72" fmla="*/ 423 w 676"/>
                <a:gd name="T73" fmla="*/ 310 h 678"/>
                <a:gd name="T74" fmla="*/ 513 w 676"/>
                <a:gd name="T75" fmla="*/ 370 h 678"/>
                <a:gd name="T76" fmla="*/ 456 w 676"/>
                <a:gd name="T77" fmla="*/ 419 h 678"/>
                <a:gd name="T78" fmla="*/ 494 w 676"/>
                <a:gd name="T79" fmla="*/ 527 h 678"/>
                <a:gd name="T80" fmla="*/ 393 w 676"/>
                <a:gd name="T81" fmla="*/ 564 h 678"/>
                <a:gd name="T82" fmla="*/ 325 w 676"/>
                <a:gd name="T83" fmla="*/ 669 h 678"/>
                <a:gd name="T84" fmla="*/ 165 w 676"/>
                <a:gd name="T85" fmla="*/ 577 h 678"/>
                <a:gd name="T86" fmla="*/ 261 w 676"/>
                <a:gd name="T87" fmla="*/ 664 h 678"/>
                <a:gd name="T88" fmla="*/ 323 w 676"/>
                <a:gd name="T89" fmla="*/ 591 h 678"/>
                <a:gd name="T90" fmla="*/ 449 w 676"/>
                <a:gd name="T91" fmla="*/ 573 h 678"/>
                <a:gd name="T92" fmla="*/ 432 w 676"/>
                <a:gd name="T93" fmla="*/ 479 h 678"/>
                <a:gd name="T94" fmla="*/ 445 w 676"/>
                <a:gd name="T95" fmla="*/ 396 h 678"/>
                <a:gd name="T96" fmla="*/ 421 w 676"/>
                <a:gd name="T97" fmla="*/ 325 h 678"/>
                <a:gd name="T98" fmla="*/ 356 w 676"/>
                <a:gd name="T99" fmla="*/ 258 h 678"/>
                <a:gd name="T100" fmla="*/ 286 w 676"/>
                <a:gd name="T101" fmla="*/ 233 h 678"/>
                <a:gd name="T102" fmla="*/ 199 w 676"/>
                <a:gd name="T103" fmla="*/ 245 h 678"/>
                <a:gd name="T104" fmla="*/ 106 w 676"/>
                <a:gd name="T105" fmla="*/ 228 h 678"/>
                <a:gd name="T106" fmla="*/ 85 w 676"/>
                <a:gd name="T107" fmla="*/ 357 h 678"/>
                <a:gd name="T108" fmla="*/ 14 w 676"/>
                <a:gd name="T109" fmla="*/ 419 h 678"/>
                <a:gd name="T110" fmla="*/ 104 w 676"/>
                <a:gd name="T111" fmla="*/ 519 h 678"/>
                <a:gd name="T112" fmla="*/ 109 w 676"/>
                <a:gd name="T113" fmla="*/ 613 h 678"/>
                <a:gd name="T114" fmla="*/ 258 w 676"/>
                <a:gd name="T115" fmla="*/ 484 h 678"/>
                <a:gd name="T116" fmla="*/ 323 w 676"/>
                <a:gd name="T117" fmla="*/ 419 h 678"/>
                <a:gd name="T118" fmla="*/ 207 w 676"/>
                <a:gd name="T119" fmla="*/ 419 h 678"/>
                <a:gd name="T120" fmla="*/ 258 w 676"/>
                <a:gd name="T121" fmla="*/ 36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6" h="678">
                  <a:moveTo>
                    <a:pt x="556" y="314"/>
                  </a:moveTo>
                  <a:cubicBezTo>
                    <a:pt x="554" y="314"/>
                    <a:pt x="551" y="313"/>
                    <a:pt x="550" y="311"/>
                  </a:cubicBezTo>
                  <a:cubicBezTo>
                    <a:pt x="529" y="279"/>
                    <a:pt x="529" y="279"/>
                    <a:pt x="529" y="279"/>
                  </a:cubicBezTo>
                  <a:cubicBezTo>
                    <a:pt x="508" y="281"/>
                    <a:pt x="488" y="277"/>
                    <a:pt x="468" y="269"/>
                  </a:cubicBezTo>
                  <a:cubicBezTo>
                    <a:pt x="439" y="293"/>
                    <a:pt x="439" y="293"/>
                    <a:pt x="439" y="293"/>
                  </a:cubicBezTo>
                  <a:cubicBezTo>
                    <a:pt x="437" y="295"/>
                    <a:pt x="433" y="295"/>
                    <a:pt x="431" y="293"/>
                  </a:cubicBezTo>
                  <a:cubicBezTo>
                    <a:pt x="412" y="281"/>
                    <a:pt x="397" y="266"/>
                    <a:pt x="385" y="248"/>
                  </a:cubicBezTo>
                  <a:cubicBezTo>
                    <a:pt x="383" y="245"/>
                    <a:pt x="383" y="242"/>
                    <a:pt x="385" y="239"/>
                  </a:cubicBezTo>
                  <a:cubicBezTo>
                    <a:pt x="409" y="210"/>
                    <a:pt x="409" y="210"/>
                    <a:pt x="409" y="210"/>
                  </a:cubicBezTo>
                  <a:cubicBezTo>
                    <a:pt x="401" y="194"/>
                    <a:pt x="398" y="177"/>
                    <a:pt x="398" y="160"/>
                  </a:cubicBezTo>
                  <a:cubicBezTo>
                    <a:pt x="398" y="155"/>
                    <a:pt x="398" y="151"/>
                    <a:pt x="398" y="146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4" y="124"/>
                    <a:pt x="363" y="120"/>
                    <a:pt x="364" y="117"/>
                  </a:cubicBezTo>
                  <a:cubicBezTo>
                    <a:pt x="370" y="96"/>
                    <a:pt x="380" y="77"/>
                    <a:pt x="393" y="60"/>
                  </a:cubicBezTo>
                  <a:cubicBezTo>
                    <a:pt x="395" y="57"/>
                    <a:pt x="399" y="57"/>
                    <a:pt x="401" y="58"/>
                  </a:cubicBezTo>
                  <a:cubicBezTo>
                    <a:pt x="437" y="71"/>
                    <a:pt x="437" y="71"/>
                    <a:pt x="437" y="71"/>
                  </a:cubicBezTo>
                  <a:cubicBezTo>
                    <a:pt x="453" y="57"/>
                    <a:pt x="472" y="47"/>
                    <a:pt x="494" y="43"/>
                  </a:cubicBezTo>
                  <a:cubicBezTo>
                    <a:pt x="504" y="6"/>
                    <a:pt x="504" y="6"/>
                    <a:pt x="504" y="6"/>
                  </a:cubicBezTo>
                  <a:cubicBezTo>
                    <a:pt x="505" y="3"/>
                    <a:pt x="507" y="1"/>
                    <a:pt x="510" y="1"/>
                  </a:cubicBezTo>
                  <a:cubicBezTo>
                    <a:pt x="532" y="0"/>
                    <a:pt x="554" y="4"/>
                    <a:pt x="574" y="11"/>
                  </a:cubicBezTo>
                  <a:cubicBezTo>
                    <a:pt x="577" y="12"/>
                    <a:pt x="579" y="15"/>
                    <a:pt x="579" y="18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96" y="67"/>
                    <a:pt x="611" y="83"/>
                    <a:pt x="621" y="102"/>
                  </a:cubicBezTo>
                  <a:cubicBezTo>
                    <a:pt x="659" y="100"/>
                    <a:pt x="659" y="100"/>
                    <a:pt x="659" y="100"/>
                  </a:cubicBezTo>
                  <a:cubicBezTo>
                    <a:pt x="662" y="100"/>
                    <a:pt x="665" y="102"/>
                    <a:pt x="666" y="105"/>
                  </a:cubicBezTo>
                  <a:cubicBezTo>
                    <a:pt x="673" y="122"/>
                    <a:pt x="676" y="141"/>
                    <a:pt x="676" y="160"/>
                  </a:cubicBezTo>
                  <a:cubicBezTo>
                    <a:pt x="676" y="163"/>
                    <a:pt x="676" y="166"/>
                    <a:pt x="676" y="169"/>
                  </a:cubicBezTo>
                  <a:cubicBezTo>
                    <a:pt x="676" y="172"/>
                    <a:pt x="674" y="174"/>
                    <a:pt x="671" y="175"/>
                  </a:cubicBezTo>
                  <a:cubicBezTo>
                    <a:pt x="634" y="185"/>
                    <a:pt x="634" y="185"/>
                    <a:pt x="634" y="185"/>
                  </a:cubicBezTo>
                  <a:cubicBezTo>
                    <a:pt x="629" y="206"/>
                    <a:pt x="619" y="225"/>
                    <a:pt x="605" y="241"/>
                  </a:cubicBezTo>
                  <a:cubicBezTo>
                    <a:pt x="618" y="277"/>
                    <a:pt x="618" y="277"/>
                    <a:pt x="618" y="277"/>
                  </a:cubicBezTo>
                  <a:cubicBezTo>
                    <a:pt x="619" y="279"/>
                    <a:pt x="618" y="283"/>
                    <a:pt x="616" y="284"/>
                  </a:cubicBezTo>
                  <a:cubicBezTo>
                    <a:pt x="598" y="298"/>
                    <a:pt x="579" y="308"/>
                    <a:pt x="558" y="314"/>
                  </a:cubicBezTo>
                  <a:cubicBezTo>
                    <a:pt x="557" y="314"/>
                    <a:pt x="557" y="314"/>
                    <a:pt x="556" y="314"/>
                  </a:cubicBezTo>
                  <a:close/>
                  <a:moveTo>
                    <a:pt x="533" y="264"/>
                  </a:moveTo>
                  <a:cubicBezTo>
                    <a:pt x="535" y="264"/>
                    <a:pt x="538" y="265"/>
                    <a:pt x="539" y="267"/>
                  </a:cubicBezTo>
                  <a:cubicBezTo>
                    <a:pt x="559" y="299"/>
                    <a:pt x="559" y="299"/>
                    <a:pt x="559" y="299"/>
                  </a:cubicBezTo>
                  <a:cubicBezTo>
                    <a:pt x="575" y="294"/>
                    <a:pt x="590" y="286"/>
                    <a:pt x="603" y="277"/>
                  </a:cubicBezTo>
                  <a:cubicBezTo>
                    <a:pt x="590" y="242"/>
                    <a:pt x="590" y="242"/>
                    <a:pt x="590" y="242"/>
                  </a:cubicBezTo>
                  <a:cubicBezTo>
                    <a:pt x="589" y="239"/>
                    <a:pt x="590" y="236"/>
                    <a:pt x="592" y="234"/>
                  </a:cubicBezTo>
                  <a:cubicBezTo>
                    <a:pt x="607" y="219"/>
                    <a:pt x="617" y="199"/>
                    <a:pt x="621" y="178"/>
                  </a:cubicBezTo>
                  <a:cubicBezTo>
                    <a:pt x="621" y="175"/>
                    <a:pt x="623" y="173"/>
                    <a:pt x="626" y="172"/>
                  </a:cubicBezTo>
                  <a:cubicBezTo>
                    <a:pt x="662" y="163"/>
                    <a:pt x="662" y="163"/>
                    <a:pt x="662" y="163"/>
                  </a:cubicBezTo>
                  <a:cubicBezTo>
                    <a:pt x="662" y="162"/>
                    <a:pt x="662" y="161"/>
                    <a:pt x="662" y="160"/>
                  </a:cubicBezTo>
                  <a:cubicBezTo>
                    <a:pt x="662" y="144"/>
                    <a:pt x="660" y="129"/>
                    <a:pt x="655" y="114"/>
                  </a:cubicBezTo>
                  <a:cubicBezTo>
                    <a:pt x="618" y="116"/>
                    <a:pt x="618" y="116"/>
                    <a:pt x="618" y="116"/>
                  </a:cubicBezTo>
                  <a:cubicBezTo>
                    <a:pt x="615" y="116"/>
                    <a:pt x="612" y="114"/>
                    <a:pt x="611" y="112"/>
                  </a:cubicBezTo>
                  <a:cubicBezTo>
                    <a:pt x="601" y="92"/>
                    <a:pt x="586" y="77"/>
                    <a:pt x="566" y="67"/>
                  </a:cubicBezTo>
                  <a:cubicBezTo>
                    <a:pt x="564" y="65"/>
                    <a:pt x="562" y="63"/>
                    <a:pt x="563" y="60"/>
                  </a:cubicBezTo>
                  <a:cubicBezTo>
                    <a:pt x="565" y="23"/>
                    <a:pt x="565" y="23"/>
                    <a:pt x="565" y="23"/>
                  </a:cubicBezTo>
                  <a:cubicBezTo>
                    <a:pt x="549" y="17"/>
                    <a:pt x="533" y="15"/>
                    <a:pt x="517" y="15"/>
                  </a:cubicBezTo>
                  <a:cubicBezTo>
                    <a:pt x="517" y="15"/>
                    <a:pt x="516" y="15"/>
                    <a:pt x="516" y="15"/>
                  </a:cubicBezTo>
                  <a:cubicBezTo>
                    <a:pt x="506" y="51"/>
                    <a:pt x="506" y="51"/>
                    <a:pt x="506" y="51"/>
                  </a:cubicBezTo>
                  <a:cubicBezTo>
                    <a:pt x="505" y="53"/>
                    <a:pt x="503" y="55"/>
                    <a:pt x="500" y="56"/>
                  </a:cubicBezTo>
                  <a:cubicBezTo>
                    <a:pt x="479" y="59"/>
                    <a:pt x="459" y="69"/>
                    <a:pt x="443" y="84"/>
                  </a:cubicBezTo>
                  <a:cubicBezTo>
                    <a:pt x="442" y="86"/>
                    <a:pt x="439" y="87"/>
                    <a:pt x="436" y="8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391" y="86"/>
                    <a:pt x="384" y="101"/>
                    <a:pt x="379" y="116"/>
                  </a:cubicBezTo>
                  <a:cubicBezTo>
                    <a:pt x="410" y="137"/>
                    <a:pt x="410" y="137"/>
                    <a:pt x="410" y="137"/>
                  </a:cubicBezTo>
                  <a:cubicBezTo>
                    <a:pt x="412" y="138"/>
                    <a:pt x="413" y="141"/>
                    <a:pt x="413" y="144"/>
                  </a:cubicBezTo>
                  <a:cubicBezTo>
                    <a:pt x="412" y="149"/>
                    <a:pt x="412" y="154"/>
                    <a:pt x="412" y="160"/>
                  </a:cubicBezTo>
                  <a:cubicBezTo>
                    <a:pt x="412" y="176"/>
                    <a:pt x="415" y="193"/>
                    <a:pt x="423" y="207"/>
                  </a:cubicBezTo>
                  <a:cubicBezTo>
                    <a:pt x="424" y="210"/>
                    <a:pt x="424" y="213"/>
                    <a:pt x="422" y="215"/>
                  </a:cubicBezTo>
                  <a:cubicBezTo>
                    <a:pt x="399" y="244"/>
                    <a:pt x="399" y="244"/>
                    <a:pt x="399" y="244"/>
                  </a:cubicBezTo>
                  <a:cubicBezTo>
                    <a:pt x="409" y="258"/>
                    <a:pt x="421" y="269"/>
                    <a:pt x="434" y="279"/>
                  </a:cubicBezTo>
                  <a:cubicBezTo>
                    <a:pt x="463" y="255"/>
                    <a:pt x="463" y="255"/>
                    <a:pt x="463" y="255"/>
                  </a:cubicBezTo>
                  <a:cubicBezTo>
                    <a:pt x="465" y="254"/>
                    <a:pt x="468" y="253"/>
                    <a:pt x="471" y="254"/>
                  </a:cubicBezTo>
                  <a:cubicBezTo>
                    <a:pt x="485" y="262"/>
                    <a:pt x="501" y="265"/>
                    <a:pt x="517" y="265"/>
                  </a:cubicBezTo>
                  <a:cubicBezTo>
                    <a:pt x="522" y="265"/>
                    <a:pt x="527" y="265"/>
                    <a:pt x="532" y="264"/>
                  </a:cubicBezTo>
                  <a:cubicBezTo>
                    <a:pt x="532" y="264"/>
                    <a:pt x="533" y="264"/>
                    <a:pt x="533" y="264"/>
                  </a:cubicBezTo>
                  <a:close/>
                  <a:moveTo>
                    <a:pt x="517" y="199"/>
                  </a:moveTo>
                  <a:cubicBezTo>
                    <a:pt x="496" y="199"/>
                    <a:pt x="478" y="181"/>
                    <a:pt x="478" y="160"/>
                  </a:cubicBezTo>
                  <a:cubicBezTo>
                    <a:pt x="478" y="138"/>
                    <a:pt x="496" y="121"/>
                    <a:pt x="517" y="121"/>
                  </a:cubicBezTo>
                  <a:cubicBezTo>
                    <a:pt x="539" y="121"/>
                    <a:pt x="556" y="138"/>
                    <a:pt x="556" y="160"/>
                  </a:cubicBezTo>
                  <a:cubicBezTo>
                    <a:pt x="556" y="181"/>
                    <a:pt x="539" y="199"/>
                    <a:pt x="517" y="199"/>
                  </a:cubicBezTo>
                  <a:close/>
                  <a:moveTo>
                    <a:pt x="517" y="135"/>
                  </a:moveTo>
                  <a:cubicBezTo>
                    <a:pt x="503" y="135"/>
                    <a:pt x="492" y="146"/>
                    <a:pt x="492" y="160"/>
                  </a:cubicBezTo>
                  <a:cubicBezTo>
                    <a:pt x="492" y="174"/>
                    <a:pt x="503" y="185"/>
                    <a:pt x="517" y="185"/>
                  </a:cubicBezTo>
                  <a:cubicBezTo>
                    <a:pt x="531" y="185"/>
                    <a:pt x="542" y="174"/>
                    <a:pt x="542" y="160"/>
                  </a:cubicBezTo>
                  <a:cubicBezTo>
                    <a:pt x="542" y="146"/>
                    <a:pt x="531" y="135"/>
                    <a:pt x="517" y="135"/>
                  </a:cubicBezTo>
                  <a:close/>
                  <a:moveTo>
                    <a:pt x="258" y="678"/>
                  </a:moveTo>
                  <a:cubicBezTo>
                    <a:pt x="256" y="678"/>
                    <a:pt x="256" y="678"/>
                    <a:pt x="256" y="678"/>
                  </a:cubicBezTo>
                  <a:cubicBezTo>
                    <a:pt x="252" y="678"/>
                    <a:pt x="250" y="676"/>
                    <a:pt x="249" y="673"/>
                  </a:cubicBezTo>
                  <a:cubicBezTo>
                    <a:pt x="233" y="615"/>
                    <a:pt x="233" y="615"/>
                    <a:pt x="233" y="615"/>
                  </a:cubicBezTo>
                  <a:cubicBezTo>
                    <a:pt x="208" y="612"/>
                    <a:pt x="184" y="604"/>
                    <a:pt x="162" y="592"/>
                  </a:cubicBezTo>
                  <a:cubicBezTo>
                    <a:pt x="113" y="628"/>
                    <a:pt x="113" y="628"/>
                    <a:pt x="113" y="628"/>
                  </a:cubicBezTo>
                  <a:cubicBezTo>
                    <a:pt x="111" y="630"/>
                    <a:pt x="108" y="630"/>
                    <a:pt x="105" y="628"/>
                  </a:cubicBezTo>
                  <a:cubicBezTo>
                    <a:pt x="86" y="614"/>
                    <a:pt x="69" y="598"/>
                    <a:pt x="55" y="579"/>
                  </a:cubicBezTo>
                  <a:cubicBezTo>
                    <a:pt x="53" y="577"/>
                    <a:pt x="53" y="574"/>
                    <a:pt x="55" y="571"/>
                  </a:cubicBezTo>
                  <a:cubicBezTo>
                    <a:pt x="90" y="522"/>
                    <a:pt x="90" y="522"/>
                    <a:pt x="90" y="522"/>
                  </a:cubicBezTo>
                  <a:cubicBezTo>
                    <a:pt x="75" y="499"/>
                    <a:pt x="66" y="474"/>
                    <a:pt x="62" y="447"/>
                  </a:cubicBezTo>
                  <a:cubicBezTo>
                    <a:pt x="5" y="431"/>
                    <a:pt x="5" y="431"/>
                    <a:pt x="5" y="431"/>
                  </a:cubicBezTo>
                  <a:cubicBezTo>
                    <a:pt x="2" y="430"/>
                    <a:pt x="0" y="427"/>
                    <a:pt x="0" y="424"/>
                  </a:cubicBezTo>
                  <a:cubicBezTo>
                    <a:pt x="0" y="423"/>
                    <a:pt x="0" y="421"/>
                    <a:pt x="0" y="419"/>
                  </a:cubicBezTo>
                  <a:cubicBezTo>
                    <a:pt x="0" y="398"/>
                    <a:pt x="2" y="376"/>
                    <a:pt x="8" y="355"/>
                  </a:cubicBezTo>
                  <a:cubicBezTo>
                    <a:pt x="8" y="352"/>
                    <a:pt x="11" y="350"/>
                    <a:pt x="14" y="350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3" y="324"/>
                    <a:pt x="97" y="302"/>
                    <a:pt x="114" y="283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89" y="226"/>
                    <a:pt x="90" y="223"/>
                    <a:pt x="93" y="221"/>
                  </a:cubicBezTo>
                  <a:cubicBezTo>
                    <a:pt x="110" y="206"/>
                    <a:pt x="130" y="193"/>
                    <a:pt x="151" y="184"/>
                  </a:cubicBezTo>
                  <a:cubicBezTo>
                    <a:pt x="154" y="182"/>
                    <a:pt x="157" y="183"/>
                    <a:pt x="159" y="185"/>
                  </a:cubicBezTo>
                  <a:cubicBezTo>
                    <a:pt x="199" y="230"/>
                    <a:pt x="199" y="230"/>
                    <a:pt x="199" y="230"/>
                  </a:cubicBezTo>
                  <a:cubicBezTo>
                    <a:pt x="218" y="224"/>
                    <a:pt x="238" y="221"/>
                    <a:pt x="258" y="221"/>
                  </a:cubicBezTo>
                  <a:cubicBezTo>
                    <a:pt x="264" y="221"/>
                    <a:pt x="270" y="222"/>
                    <a:pt x="276" y="222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6" y="167"/>
                    <a:pt x="309" y="165"/>
                    <a:pt x="312" y="166"/>
                  </a:cubicBezTo>
                  <a:cubicBezTo>
                    <a:pt x="335" y="171"/>
                    <a:pt x="357" y="179"/>
                    <a:pt x="378" y="190"/>
                  </a:cubicBezTo>
                  <a:cubicBezTo>
                    <a:pt x="380" y="191"/>
                    <a:pt x="382" y="194"/>
                    <a:pt x="381" y="197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91" y="271"/>
                    <a:pt x="410" y="289"/>
                    <a:pt x="423" y="310"/>
                  </a:cubicBezTo>
                  <a:cubicBezTo>
                    <a:pt x="482" y="300"/>
                    <a:pt x="482" y="300"/>
                    <a:pt x="482" y="300"/>
                  </a:cubicBezTo>
                  <a:cubicBezTo>
                    <a:pt x="485" y="299"/>
                    <a:pt x="489" y="301"/>
                    <a:pt x="490" y="303"/>
                  </a:cubicBezTo>
                  <a:cubicBezTo>
                    <a:pt x="500" y="325"/>
                    <a:pt x="508" y="347"/>
                    <a:pt x="513" y="370"/>
                  </a:cubicBezTo>
                  <a:cubicBezTo>
                    <a:pt x="513" y="373"/>
                    <a:pt x="512" y="376"/>
                    <a:pt x="509" y="378"/>
                  </a:cubicBezTo>
                  <a:cubicBezTo>
                    <a:pt x="456" y="406"/>
                    <a:pt x="456" y="406"/>
                    <a:pt x="456" y="406"/>
                  </a:cubicBezTo>
                  <a:cubicBezTo>
                    <a:pt x="456" y="410"/>
                    <a:pt x="456" y="415"/>
                    <a:pt x="456" y="419"/>
                  </a:cubicBezTo>
                  <a:cubicBezTo>
                    <a:pt x="456" y="439"/>
                    <a:pt x="453" y="459"/>
                    <a:pt x="447" y="479"/>
                  </a:cubicBezTo>
                  <a:cubicBezTo>
                    <a:pt x="492" y="519"/>
                    <a:pt x="492" y="519"/>
                    <a:pt x="492" y="519"/>
                  </a:cubicBezTo>
                  <a:cubicBezTo>
                    <a:pt x="494" y="521"/>
                    <a:pt x="495" y="524"/>
                    <a:pt x="494" y="527"/>
                  </a:cubicBezTo>
                  <a:cubicBezTo>
                    <a:pt x="484" y="548"/>
                    <a:pt x="471" y="568"/>
                    <a:pt x="456" y="586"/>
                  </a:cubicBezTo>
                  <a:cubicBezTo>
                    <a:pt x="454" y="589"/>
                    <a:pt x="451" y="589"/>
                    <a:pt x="448" y="588"/>
                  </a:cubicBezTo>
                  <a:cubicBezTo>
                    <a:pt x="393" y="564"/>
                    <a:pt x="393" y="564"/>
                    <a:pt x="393" y="564"/>
                  </a:cubicBezTo>
                  <a:cubicBezTo>
                    <a:pt x="375" y="581"/>
                    <a:pt x="355" y="594"/>
                    <a:pt x="333" y="603"/>
                  </a:cubicBezTo>
                  <a:cubicBezTo>
                    <a:pt x="330" y="663"/>
                    <a:pt x="330" y="663"/>
                    <a:pt x="330" y="663"/>
                  </a:cubicBezTo>
                  <a:cubicBezTo>
                    <a:pt x="330" y="666"/>
                    <a:pt x="328" y="669"/>
                    <a:pt x="325" y="669"/>
                  </a:cubicBezTo>
                  <a:cubicBezTo>
                    <a:pt x="303" y="675"/>
                    <a:pt x="281" y="678"/>
                    <a:pt x="258" y="678"/>
                  </a:cubicBezTo>
                  <a:close/>
                  <a:moveTo>
                    <a:pt x="161" y="576"/>
                  </a:moveTo>
                  <a:cubicBezTo>
                    <a:pt x="162" y="576"/>
                    <a:pt x="164" y="577"/>
                    <a:pt x="165" y="577"/>
                  </a:cubicBezTo>
                  <a:cubicBezTo>
                    <a:pt x="188" y="591"/>
                    <a:pt x="213" y="599"/>
                    <a:pt x="239" y="602"/>
                  </a:cubicBezTo>
                  <a:cubicBezTo>
                    <a:pt x="242" y="602"/>
                    <a:pt x="244" y="604"/>
                    <a:pt x="245" y="607"/>
                  </a:cubicBezTo>
                  <a:cubicBezTo>
                    <a:pt x="261" y="664"/>
                    <a:pt x="261" y="664"/>
                    <a:pt x="261" y="664"/>
                  </a:cubicBezTo>
                  <a:cubicBezTo>
                    <a:pt x="280" y="664"/>
                    <a:pt x="298" y="661"/>
                    <a:pt x="316" y="657"/>
                  </a:cubicBezTo>
                  <a:cubicBezTo>
                    <a:pt x="319" y="598"/>
                    <a:pt x="319" y="598"/>
                    <a:pt x="319" y="598"/>
                  </a:cubicBezTo>
                  <a:cubicBezTo>
                    <a:pt x="319" y="595"/>
                    <a:pt x="321" y="592"/>
                    <a:pt x="323" y="591"/>
                  </a:cubicBezTo>
                  <a:cubicBezTo>
                    <a:pt x="347" y="582"/>
                    <a:pt x="368" y="569"/>
                    <a:pt x="387" y="551"/>
                  </a:cubicBezTo>
                  <a:cubicBezTo>
                    <a:pt x="389" y="549"/>
                    <a:pt x="392" y="548"/>
                    <a:pt x="394" y="549"/>
                  </a:cubicBezTo>
                  <a:cubicBezTo>
                    <a:pt x="449" y="573"/>
                    <a:pt x="449" y="573"/>
                    <a:pt x="449" y="573"/>
                  </a:cubicBezTo>
                  <a:cubicBezTo>
                    <a:pt x="461" y="558"/>
                    <a:pt x="471" y="542"/>
                    <a:pt x="479" y="526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32" y="484"/>
                    <a:pt x="431" y="481"/>
                    <a:pt x="432" y="479"/>
                  </a:cubicBezTo>
                  <a:cubicBezTo>
                    <a:pt x="439" y="459"/>
                    <a:pt x="442" y="439"/>
                    <a:pt x="442" y="419"/>
                  </a:cubicBezTo>
                  <a:cubicBezTo>
                    <a:pt x="442" y="414"/>
                    <a:pt x="442" y="408"/>
                    <a:pt x="441" y="402"/>
                  </a:cubicBezTo>
                  <a:cubicBezTo>
                    <a:pt x="441" y="400"/>
                    <a:pt x="443" y="397"/>
                    <a:pt x="445" y="396"/>
                  </a:cubicBezTo>
                  <a:cubicBezTo>
                    <a:pt x="498" y="368"/>
                    <a:pt x="498" y="368"/>
                    <a:pt x="498" y="368"/>
                  </a:cubicBezTo>
                  <a:cubicBezTo>
                    <a:pt x="494" y="349"/>
                    <a:pt x="488" y="331"/>
                    <a:pt x="480" y="314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19" y="325"/>
                    <a:pt x="416" y="324"/>
                    <a:pt x="414" y="322"/>
                  </a:cubicBezTo>
                  <a:cubicBezTo>
                    <a:pt x="400" y="299"/>
                    <a:pt x="381" y="280"/>
                    <a:pt x="359" y="265"/>
                  </a:cubicBezTo>
                  <a:cubicBezTo>
                    <a:pt x="357" y="264"/>
                    <a:pt x="356" y="261"/>
                    <a:pt x="356" y="258"/>
                  </a:cubicBezTo>
                  <a:cubicBezTo>
                    <a:pt x="367" y="200"/>
                    <a:pt x="367" y="200"/>
                    <a:pt x="367" y="200"/>
                  </a:cubicBezTo>
                  <a:cubicBezTo>
                    <a:pt x="350" y="191"/>
                    <a:pt x="332" y="185"/>
                    <a:pt x="314" y="181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5" y="235"/>
                    <a:pt x="282" y="237"/>
                    <a:pt x="279" y="237"/>
                  </a:cubicBezTo>
                  <a:cubicBezTo>
                    <a:pt x="272" y="236"/>
                    <a:pt x="265" y="235"/>
                    <a:pt x="258" y="235"/>
                  </a:cubicBezTo>
                  <a:cubicBezTo>
                    <a:pt x="238" y="235"/>
                    <a:pt x="218" y="239"/>
                    <a:pt x="199" y="245"/>
                  </a:cubicBezTo>
                  <a:cubicBezTo>
                    <a:pt x="197" y="246"/>
                    <a:pt x="194" y="245"/>
                    <a:pt x="192" y="243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36" y="207"/>
                    <a:pt x="120" y="216"/>
                    <a:pt x="106" y="228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30" y="285"/>
                    <a:pt x="130" y="288"/>
                    <a:pt x="128" y="290"/>
                  </a:cubicBezTo>
                  <a:cubicBezTo>
                    <a:pt x="109" y="309"/>
                    <a:pt x="94" y="332"/>
                    <a:pt x="85" y="357"/>
                  </a:cubicBezTo>
                  <a:cubicBezTo>
                    <a:pt x="84" y="360"/>
                    <a:pt x="82" y="361"/>
                    <a:pt x="79" y="362"/>
                  </a:cubicBezTo>
                  <a:cubicBezTo>
                    <a:pt x="20" y="364"/>
                    <a:pt x="20" y="364"/>
                    <a:pt x="20" y="364"/>
                  </a:cubicBezTo>
                  <a:cubicBezTo>
                    <a:pt x="16" y="382"/>
                    <a:pt x="14" y="400"/>
                    <a:pt x="14" y="419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3" y="435"/>
                    <a:pt x="75" y="438"/>
                    <a:pt x="76" y="441"/>
                  </a:cubicBezTo>
                  <a:cubicBezTo>
                    <a:pt x="79" y="468"/>
                    <a:pt x="89" y="495"/>
                    <a:pt x="104" y="519"/>
                  </a:cubicBezTo>
                  <a:cubicBezTo>
                    <a:pt x="105" y="521"/>
                    <a:pt x="105" y="524"/>
                    <a:pt x="104" y="527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81" y="589"/>
                    <a:pt x="94" y="602"/>
                    <a:pt x="109" y="613"/>
                  </a:cubicBezTo>
                  <a:cubicBezTo>
                    <a:pt x="157" y="578"/>
                    <a:pt x="157" y="578"/>
                    <a:pt x="157" y="578"/>
                  </a:cubicBezTo>
                  <a:cubicBezTo>
                    <a:pt x="158" y="577"/>
                    <a:pt x="160" y="576"/>
                    <a:pt x="161" y="576"/>
                  </a:cubicBezTo>
                  <a:close/>
                  <a:moveTo>
                    <a:pt x="258" y="484"/>
                  </a:moveTo>
                  <a:cubicBezTo>
                    <a:pt x="223" y="484"/>
                    <a:pt x="193" y="455"/>
                    <a:pt x="193" y="419"/>
                  </a:cubicBezTo>
                  <a:cubicBezTo>
                    <a:pt x="193" y="383"/>
                    <a:pt x="223" y="354"/>
                    <a:pt x="258" y="354"/>
                  </a:cubicBezTo>
                  <a:cubicBezTo>
                    <a:pt x="294" y="354"/>
                    <a:pt x="323" y="383"/>
                    <a:pt x="323" y="419"/>
                  </a:cubicBezTo>
                  <a:cubicBezTo>
                    <a:pt x="323" y="455"/>
                    <a:pt x="294" y="484"/>
                    <a:pt x="258" y="484"/>
                  </a:cubicBezTo>
                  <a:close/>
                  <a:moveTo>
                    <a:pt x="258" y="368"/>
                  </a:moveTo>
                  <a:cubicBezTo>
                    <a:pt x="230" y="368"/>
                    <a:pt x="207" y="391"/>
                    <a:pt x="207" y="419"/>
                  </a:cubicBezTo>
                  <a:cubicBezTo>
                    <a:pt x="207" y="447"/>
                    <a:pt x="230" y="470"/>
                    <a:pt x="258" y="470"/>
                  </a:cubicBezTo>
                  <a:cubicBezTo>
                    <a:pt x="286" y="470"/>
                    <a:pt x="309" y="447"/>
                    <a:pt x="309" y="419"/>
                  </a:cubicBezTo>
                  <a:cubicBezTo>
                    <a:pt x="309" y="391"/>
                    <a:pt x="286" y="368"/>
                    <a:pt x="258" y="36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" name="Grupa 74">
            <a:extLst>
              <a:ext uri="{FF2B5EF4-FFF2-40B4-BE49-F238E27FC236}">
                <a16:creationId xmlns:a16="http://schemas.microsoft.com/office/drawing/2014/main" xmlns="" id="{0BB7778F-8CEC-47EE-A357-A3910FBD94F5}"/>
              </a:ext>
            </a:extLst>
          </p:cNvPr>
          <p:cNvGrpSpPr/>
          <p:nvPr/>
        </p:nvGrpSpPr>
        <p:grpSpPr>
          <a:xfrm>
            <a:off x="3240000" y="1152000"/>
            <a:ext cx="2520000" cy="576000"/>
            <a:chOff x="625352" y="2934030"/>
            <a:chExt cx="2520000" cy="576000"/>
          </a:xfrm>
        </p:grpSpPr>
        <p:sp>
          <p:nvSpPr>
            <p:cNvPr id="76" name="Prostokąt zaokrąglony 17">
              <a:extLst>
                <a:ext uri="{FF2B5EF4-FFF2-40B4-BE49-F238E27FC236}">
                  <a16:creationId xmlns:a16="http://schemas.microsoft.com/office/drawing/2014/main" xmlns="" id="{9B19802C-5B31-4376-9925-FF04A2178991}"/>
                </a:ext>
              </a:extLst>
            </p:cNvPr>
            <p:cNvSpPr/>
            <p:nvPr/>
          </p:nvSpPr>
          <p:spPr>
            <a:xfrm>
              <a:off x="625352" y="2934030"/>
              <a:ext cx="2520000" cy="576000"/>
            </a:xfrm>
            <a:prstGeom prst="roundRect">
              <a:avLst>
                <a:gd name="adj" fmla="val 50000"/>
              </a:avLst>
            </a:prstGeom>
            <a:solidFill>
              <a:srgbClr val="CCCCCC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500" b="1" dirty="0">
                  <a:solidFill>
                    <a:schemeClr val="bg1"/>
                  </a:solidFill>
                </a:rPr>
                <a:t>STUDENCI I POMOC MATERIALNA</a:t>
              </a:r>
            </a:p>
          </p:txBody>
        </p:sp>
        <p:sp>
          <p:nvSpPr>
            <p:cNvPr id="77" name="Owal 76">
              <a:extLst>
                <a:ext uri="{FF2B5EF4-FFF2-40B4-BE49-F238E27FC236}">
                  <a16:creationId xmlns:a16="http://schemas.microsoft.com/office/drawing/2014/main" xmlns="" id="{2C173550-A0EF-4744-8EA9-F08EE0EFCA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9271" y="2976014"/>
              <a:ext cx="504000" cy="504000"/>
            </a:xfrm>
            <a:prstGeom prst="ellipse">
              <a:avLst/>
            </a:prstGeom>
            <a:solidFill>
              <a:srgbClr val="993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78" name="Obraz 77">
              <a:extLst>
                <a:ext uri="{FF2B5EF4-FFF2-40B4-BE49-F238E27FC236}">
                  <a16:creationId xmlns:a16="http://schemas.microsoft.com/office/drawing/2014/main" xmlns="" id="{86CDAC55-4A69-4C2D-AC75-7C77C29D94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0860" y="2959513"/>
              <a:ext cx="493879" cy="493879"/>
            </a:xfrm>
            <a:prstGeom prst="rect">
              <a:avLst/>
            </a:prstGeom>
          </p:spPr>
        </p:pic>
      </p:grpSp>
      <p:grpSp>
        <p:nvGrpSpPr>
          <p:cNvPr id="79" name="Grupa 78">
            <a:extLst>
              <a:ext uri="{FF2B5EF4-FFF2-40B4-BE49-F238E27FC236}">
                <a16:creationId xmlns:a16="http://schemas.microsoft.com/office/drawing/2014/main" xmlns="" id="{76B03283-709B-4877-8FE0-9FD67F2A4987}"/>
              </a:ext>
            </a:extLst>
          </p:cNvPr>
          <p:cNvGrpSpPr/>
          <p:nvPr/>
        </p:nvGrpSpPr>
        <p:grpSpPr>
          <a:xfrm>
            <a:off x="3240000" y="3096000"/>
            <a:ext cx="2520000" cy="576000"/>
            <a:chOff x="617852" y="4529562"/>
            <a:chExt cx="2520000" cy="576000"/>
          </a:xfrm>
        </p:grpSpPr>
        <p:grpSp>
          <p:nvGrpSpPr>
            <p:cNvPr id="80" name="Grupa 79">
              <a:extLst>
                <a:ext uri="{FF2B5EF4-FFF2-40B4-BE49-F238E27FC236}">
                  <a16:creationId xmlns:a16="http://schemas.microsoft.com/office/drawing/2014/main" xmlns="" id="{F8DBCFCD-F93F-4FA0-81CE-A0448A957F73}"/>
                </a:ext>
              </a:extLst>
            </p:cNvPr>
            <p:cNvGrpSpPr/>
            <p:nvPr/>
          </p:nvGrpSpPr>
          <p:grpSpPr>
            <a:xfrm>
              <a:off x="617852" y="4529562"/>
              <a:ext cx="2520000" cy="576000"/>
              <a:chOff x="3767370" y="754341"/>
              <a:chExt cx="2520000" cy="576000"/>
            </a:xfrm>
          </p:grpSpPr>
          <p:sp>
            <p:nvSpPr>
              <p:cNvPr id="82" name="Prostokąt zaokrąglony 17">
                <a:extLst>
                  <a:ext uri="{FF2B5EF4-FFF2-40B4-BE49-F238E27FC236}">
                    <a16:creationId xmlns:a16="http://schemas.microsoft.com/office/drawing/2014/main" xmlns="" id="{0B171F39-268C-483D-A657-7B4B5BC1BEB3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600" b="1" dirty="0">
                    <a:solidFill>
                      <a:schemeClr val="bg1"/>
                    </a:solidFill>
                  </a:rPr>
                  <a:t>PROJEKTY NAUKOWE</a:t>
                </a:r>
              </a:p>
            </p:txBody>
          </p:sp>
          <p:sp>
            <p:nvSpPr>
              <p:cNvPr id="83" name="Owal 82">
                <a:extLst>
                  <a:ext uri="{FF2B5EF4-FFF2-40B4-BE49-F238E27FC236}">
                    <a16:creationId xmlns:a16="http://schemas.microsoft.com/office/drawing/2014/main" xmlns="" id="{DAC9B498-6448-483A-AC7A-9309F36EB32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EE8A4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81" name="Obraz 80">
              <a:extLst>
                <a:ext uri="{FF2B5EF4-FFF2-40B4-BE49-F238E27FC236}">
                  <a16:creationId xmlns:a16="http://schemas.microsoft.com/office/drawing/2014/main" xmlns="" id="{8AD91850-FE94-470A-8719-E24154E62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1485746" flipV="1">
              <a:off x="718960" y="4622859"/>
              <a:ext cx="339455" cy="339455"/>
            </a:xfrm>
            <a:prstGeom prst="rect">
              <a:avLst/>
            </a:prstGeom>
          </p:spPr>
        </p:pic>
      </p:grpSp>
      <p:grpSp>
        <p:nvGrpSpPr>
          <p:cNvPr id="84" name="Grupa 83">
            <a:extLst>
              <a:ext uri="{FF2B5EF4-FFF2-40B4-BE49-F238E27FC236}">
                <a16:creationId xmlns:a16="http://schemas.microsoft.com/office/drawing/2014/main" xmlns="" id="{F023055E-3E32-4461-9480-2F4A09AFD443}"/>
              </a:ext>
            </a:extLst>
          </p:cNvPr>
          <p:cNvGrpSpPr/>
          <p:nvPr/>
        </p:nvGrpSpPr>
        <p:grpSpPr>
          <a:xfrm>
            <a:off x="5976000" y="1152000"/>
            <a:ext cx="2520000" cy="576000"/>
            <a:chOff x="625352" y="5444100"/>
            <a:chExt cx="2520000" cy="576000"/>
          </a:xfrm>
        </p:grpSpPr>
        <p:grpSp>
          <p:nvGrpSpPr>
            <p:cNvPr id="85" name="Grupa 84">
              <a:extLst>
                <a:ext uri="{FF2B5EF4-FFF2-40B4-BE49-F238E27FC236}">
                  <a16:creationId xmlns:a16="http://schemas.microsoft.com/office/drawing/2014/main" xmlns="" id="{08FE5B56-7DD0-4653-AA79-1AE908880E29}"/>
                </a:ext>
              </a:extLst>
            </p:cNvPr>
            <p:cNvGrpSpPr/>
            <p:nvPr/>
          </p:nvGrpSpPr>
          <p:grpSpPr>
            <a:xfrm>
              <a:off x="625352" y="5444100"/>
              <a:ext cx="2520000" cy="576000"/>
              <a:chOff x="3392905" y="4711609"/>
              <a:chExt cx="2520000" cy="576000"/>
            </a:xfrm>
          </p:grpSpPr>
          <p:sp>
            <p:nvSpPr>
              <p:cNvPr id="87" name="Prostokąt zaokrąglony 17">
                <a:extLst>
                  <a:ext uri="{FF2B5EF4-FFF2-40B4-BE49-F238E27FC236}">
                    <a16:creationId xmlns:a16="http://schemas.microsoft.com/office/drawing/2014/main" xmlns="" id="{1EC49BD6-C684-4A8F-86B2-2D97C21F20A4}"/>
                  </a:ext>
                </a:extLst>
              </p:cNvPr>
              <p:cNvSpPr/>
              <p:nvPr/>
            </p:nvSpPr>
            <p:spPr>
              <a:xfrm>
                <a:off x="3392905" y="4711609"/>
                <a:ext cx="2520000" cy="576000"/>
              </a:xfrm>
              <a:prstGeom prst="roundRect">
                <a:avLst>
                  <a:gd name="adj" fmla="val 50000"/>
                </a:avLst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600" b="1" dirty="0">
                    <a:solidFill>
                      <a:schemeClr val="bg1"/>
                    </a:solidFill>
                  </a:rPr>
                  <a:t>PATENTY I PRAWA OCHRONNE</a:t>
                </a:r>
              </a:p>
            </p:txBody>
          </p:sp>
          <p:sp>
            <p:nvSpPr>
              <p:cNvPr id="88" name="Owal 87">
                <a:extLst>
                  <a:ext uri="{FF2B5EF4-FFF2-40B4-BE49-F238E27FC236}">
                    <a16:creationId xmlns:a16="http://schemas.microsoft.com/office/drawing/2014/main" xmlns="" id="{A8D6901C-8D13-4E8B-AD7C-C5CC3302DC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90899" y="4747609"/>
                <a:ext cx="504000" cy="504000"/>
              </a:xfrm>
              <a:prstGeom prst="ellipse">
                <a:avLst/>
              </a:prstGeom>
              <a:solidFill>
                <a:srgbClr val="D5561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86" name="Obraz 85">
              <a:extLst>
                <a:ext uri="{FF2B5EF4-FFF2-40B4-BE49-F238E27FC236}">
                  <a16:creationId xmlns:a16="http://schemas.microsoft.com/office/drawing/2014/main" xmlns="" id="{C55355B5-C4E4-4224-A308-407D5BEB8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7500" y="5558988"/>
              <a:ext cx="346224" cy="346224"/>
            </a:xfrm>
            <a:prstGeom prst="rect">
              <a:avLst/>
            </a:prstGeom>
          </p:spPr>
        </p:pic>
      </p:grpSp>
      <p:grpSp>
        <p:nvGrpSpPr>
          <p:cNvPr id="89" name="Grupa 88">
            <a:extLst>
              <a:ext uri="{FF2B5EF4-FFF2-40B4-BE49-F238E27FC236}">
                <a16:creationId xmlns:a16="http://schemas.microsoft.com/office/drawing/2014/main" xmlns="" id="{CD494BB5-1520-4D69-A72D-B901C16E8E41}"/>
              </a:ext>
            </a:extLst>
          </p:cNvPr>
          <p:cNvGrpSpPr/>
          <p:nvPr/>
        </p:nvGrpSpPr>
        <p:grpSpPr>
          <a:xfrm>
            <a:off x="504000" y="1152000"/>
            <a:ext cx="2520000" cy="576000"/>
            <a:chOff x="617852" y="3701876"/>
            <a:chExt cx="2520000" cy="576000"/>
          </a:xfrm>
        </p:grpSpPr>
        <p:grpSp>
          <p:nvGrpSpPr>
            <p:cNvPr id="90" name="Grupa 89">
              <a:extLst>
                <a:ext uri="{FF2B5EF4-FFF2-40B4-BE49-F238E27FC236}">
                  <a16:creationId xmlns:a16="http://schemas.microsoft.com/office/drawing/2014/main" xmlns="" id="{9C757700-9EE2-4480-89FE-DC331267B9D1}"/>
                </a:ext>
              </a:extLst>
            </p:cNvPr>
            <p:cNvGrpSpPr/>
            <p:nvPr/>
          </p:nvGrpSpPr>
          <p:grpSpPr>
            <a:xfrm>
              <a:off x="617852" y="3701876"/>
              <a:ext cx="2520000" cy="576000"/>
              <a:chOff x="3767370" y="754341"/>
              <a:chExt cx="2520000" cy="576000"/>
            </a:xfrm>
          </p:grpSpPr>
          <p:sp>
            <p:nvSpPr>
              <p:cNvPr id="92" name="Prostokąt zaokrąglony 17">
                <a:extLst>
                  <a:ext uri="{FF2B5EF4-FFF2-40B4-BE49-F238E27FC236}">
                    <a16:creationId xmlns:a16="http://schemas.microsoft.com/office/drawing/2014/main" xmlns="" id="{E5EB2329-1867-4154-94C6-AAEB5F97B7E9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600" b="1">
                    <a:solidFill>
                      <a:schemeClr val="bg1"/>
                    </a:solidFill>
                  </a:rPr>
                  <a:t>INSTYTUCJE</a:t>
                </a:r>
                <a:endParaRPr lang="pl-PL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3" name="Owal 92">
                <a:extLst>
                  <a:ext uri="{FF2B5EF4-FFF2-40B4-BE49-F238E27FC236}">
                    <a16:creationId xmlns:a16="http://schemas.microsoft.com/office/drawing/2014/main" xmlns="" id="{8628C585-568C-42BB-9288-4B1DC658CE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3B3B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91" name="Obraz 90">
              <a:extLst>
                <a:ext uri="{FF2B5EF4-FFF2-40B4-BE49-F238E27FC236}">
                  <a16:creationId xmlns:a16="http://schemas.microsoft.com/office/drawing/2014/main" xmlns="" id="{B9E67C0E-A940-495C-9368-5B968B764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1868" y="3736009"/>
              <a:ext cx="413072" cy="413072"/>
            </a:xfrm>
            <a:prstGeom prst="rect">
              <a:avLst/>
            </a:prstGeom>
          </p:spPr>
        </p:pic>
      </p:grpSp>
      <p:grpSp>
        <p:nvGrpSpPr>
          <p:cNvPr id="94" name="Grupa 93">
            <a:extLst>
              <a:ext uri="{FF2B5EF4-FFF2-40B4-BE49-F238E27FC236}">
                <a16:creationId xmlns:a16="http://schemas.microsoft.com/office/drawing/2014/main" xmlns="" id="{A51BE520-4585-4E08-B350-15D1881DA8AD}"/>
              </a:ext>
            </a:extLst>
          </p:cNvPr>
          <p:cNvGrpSpPr/>
          <p:nvPr/>
        </p:nvGrpSpPr>
        <p:grpSpPr>
          <a:xfrm>
            <a:off x="3240000" y="1800000"/>
            <a:ext cx="2520000" cy="576000"/>
            <a:chOff x="617852" y="2155596"/>
            <a:chExt cx="2520000" cy="576000"/>
          </a:xfrm>
        </p:grpSpPr>
        <p:sp>
          <p:nvSpPr>
            <p:cNvPr id="95" name="Prostokąt zaokrąglony 17">
              <a:extLst>
                <a:ext uri="{FF2B5EF4-FFF2-40B4-BE49-F238E27FC236}">
                  <a16:creationId xmlns:a16="http://schemas.microsoft.com/office/drawing/2014/main" xmlns="" id="{17A42B85-372A-453D-B509-B75B3BC4B63C}"/>
                </a:ext>
              </a:extLst>
            </p:cNvPr>
            <p:cNvSpPr/>
            <p:nvPr/>
          </p:nvSpPr>
          <p:spPr>
            <a:xfrm>
              <a:off x="617852" y="2155596"/>
              <a:ext cx="2520000" cy="576000"/>
            </a:xfrm>
            <a:prstGeom prst="roundRect">
              <a:avLst>
                <a:gd name="adj" fmla="val 50000"/>
              </a:avLst>
            </a:prstGeom>
            <a:solidFill>
              <a:srgbClr val="CCCCCC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800" b="1" dirty="0">
                  <a:solidFill>
                    <a:schemeClr val="bg1"/>
                  </a:solidFill>
                </a:rPr>
                <a:t>PRACOWNICY</a:t>
              </a:r>
            </a:p>
          </p:txBody>
        </p:sp>
        <p:sp>
          <p:nvSpPr>
            <p:cNvPr id="96" name="Owal 95">
              <a:extLst>
                <a:ext uri="{FF2B5EF4-FFF2-40B4-BE49-F238E27FC236}">
                  <a16:creationId xmlns:a16="http://schemas.microsoft.com/office/drawing/2014/main" xmlns="" id="{65F26B94-C573-499B-92BA-52C511BBE0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6423" y="2189728"/>
              <a:ext cx="504000" cy="504000"/>
            </a:xfrm>
            <a:prstGeom prst="ellipse">
              <a:avLst/>
            </a:prstGeom>
            <a:solidFill>
              <a:srgbClr val="CC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97" name="Obraz 96">
              <a:extLst>
                <a:ext uri="{FF2B5EF4-FFF2-40B4-BE49-F238E27FC236}">
                  <a16:creationId xmlns:a16="http://schemas.microsoft.com/office/drawing/2014/main" xmlns="" id="{493B403C-4507-42CE-BF81-74449CE56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71779" y="2236064"/>
              <a:ext cx="459532" cy="459532"/>
            </a:xfrm>
            <a:prstGeom prst="rect">
              <a:avLst/>
            </a:prstGeom>
          </p:spPr>
        </p:pic>
      </p:grpSp>
      <p:grpSp>
        <p:nvGrpSpPr>
          <p:cNvPr id="99" name="Grupa 98">
            <a:extLst>
              <a:ext uri="{FF2B5EF4-FFF2-40B4-BE49-F238E27FC236}">
                <a16:creationId xmlns:a16="http://schemas.microsoft.com/office/drawing/2014/main" xmlns="" id="{122F94BE-1FEC-4536-A0E8-B36AE4840E9D}"/>
              </a:ext>
            </a:extLst>
          </p:cNvPr>
          <p:cNvGrpSpPr/>
          <p:nvPr/>
        </p:nvGrpSpPr>
        <p:grpSpPr>
          <a:xfrm>
            <a:off x="5976000" y="2448000"/>
            <a:ext cx="2520000" cy="576000"/>
            <a:chOff x="663627" y="1457630"/>
            <a:chExt cx="2520000" cy="576000"/>
          </a:xfrm>
        </p:grpSpPr>
        <p:sp>
          <p:nvSpPr>
            <p:cNvPr id="104" name="Prostokąt zaokrąglony 17">
              <a:extLst>
                <a:ext uri="{FF2B5EF4-FFF2-40B4-BE49-F238E27FC236}">
                  <a16:creationId xmlns:a16="http://schemas.microsoft.com/office/drawing/2014/main" xmlns="" id="{500F69E6-D132-43AA-B4E7-38B213E3B47C}"/>
                </a:ext>
              </a:extLst>
            </p:cNvPr>
            <p:cNvSpPr/>
            <p:nvPr/>
          </p:nvSpPr>
          <p:spPr>
            <a:xfrm>
              <a:off x="663627" y="1457630"/>
              <a:ext cx="2520000" cy="576000"/>
            </a:xfrm>
            <a:prstGeom prst="roundRect">
              <a:avLst>
                <a:gd name="adj" fmla="val 50000"/>
              </a:avLst>
            </a:prstGeom>
            <a:solidFill>
              <a:srgbClr val="CCCCCC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tlCol="0" anchor="ctr"/>
            <a:lstStyle/>
            <a:p>
              <a:r>
                <a:rPr lang="pl-PL" sz="1800" b="1" dirty="0">
                  <a:solidFill>
                    <a:schemeClr val="bg1"/>
                  </a:solidFill>
                </a:rPr>
                <a:t>INWESTYCJE</a:t>
              </a:r>
            </a:p>
          </p:txBody>
        </p:sp>
        <p:sp>
          <p:nvSpPr>
            <p:cNvPr id="106" name="Owal 105">
              <a:extLst>
                <a:ext uri="{FF2B5EF4-FFF2-40B4-BE49-F238E27FC236}">
                  <a16:creationId xmlns:a16="http://schemas.microsoft.com/office/drawing/2014/main" xmlns="" id="{0D67F1C9-F408-419F-AE15-BEB7B96BFC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7311" y="1493630"/>
              <a:ext cx="504000" cy="504000"/>
            </a:xfrm>
            <a:prstGeom prst="ellipse">
              <a:avLst/>
            </a:prstGeom>
            <a:solidFill>
              <a:srgbClr val="3F5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07" name="Obraz 106" descr="Obraz zawierający grafika wektorowa&#10;&#10;Opis wygenerowany automatycznie">
              <a:extLst>
                <a:ext uri="{FF2B5EF4-FFF2-40B4-BE49-F238E27FC236}">
                  <a16:creationId xmlns:a16="http://schemas.microsoft.com/office/drawing/2014/main" xmlns="" id="{8D0F02D1-D92B-410F-A813-756ED6B36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8753" y="1521149"/>
              <a:ext cx="474613" cy="474613"/>
            </a:xfrm>
            <a:prstGeom prst="rect">
              <a:avLst/>
            </a:prstGeom>
          </p:spPr>
        </p:pic>
      </p:grpSp>
      <p:grpSp>
        <p:nvGrpSpPr>
          <p:cNvPr id="109" name="Grupa 108">
            <a:extLst>
              <a:ext uri="{FF2B5EF4-FFF2-40B4-BE49-F238E27FC236}">
                <a16:creationId xmlns:a16="http://schemas.microsoft.com/office/drawing/2014/main" xmlns="" id="{28240E7F-1CCC-4E12-B08A-154C2FC7F6A7}"/>
              </a:ext>
            </a:extLst>
          </p:cNvPr>
          <p:cNvGrpSpPr/>
          <p:nvPr/>
        </p:nvGrpSpPr>
        <p:grpSpPr>
          <a:xfrm>
            <a:off x="5976000" y="1800124"/>
            <a:ext cx="2520000" cy="576000"/>
            <a:chOff x="3424466" y="2157464"/>
            <a:chExt cx="2520000" cy="576000"/>
          </a:xfrm>
        </p:grpSpPr>
        <p:grpSp>
          <p:nvGrpSpPr>
            <p:cNvPr id="115" name="Grupa 114">
              <a:extLst>
                <a:ext uri="{FF2B5EF4-FFF2-40B4-BE49-F238E27FC236}">
                  <a16:creationId xmlns:a16="http://schemas.microsoft.com/office/drawing/2014/main" xmlns="" id="{6691094F-D11A-4385-9A75-3F7490283E1C}"/>
                </a:ext>
              </a:extLst>
            </p:cNvPr>
            <p:cNvGrpSpPr/>
            <p:nvPr/>
          </p:nvGrpSpPr>
          <p:grpSpPr>
            <a:xfrm>
              <a:off x="3424466" y="2157464"/>
              <a:ext cx="2520000" cy="576000"/>
              <a:chOff x="3767370" y="754341"/>
              <a:chExt cx="2520000" cy="576000"/>
            </a:xfrm>
          </p:grpSpPr>
          <p:sp>
            <p:nvSpPr>
              <p:cNvPr id="117" name="Prostokąt zaokrąglony 17">
                <a:extLst>
                  <a:ext uri="{FF2B5EF4-FFF2-40B4-BE49-F238E27FC236}">
                    <a16:creationId xmlns:a16="http://schemas.microsoft.com/office/drawing/2014/main" xmlns="" id="{2E5D8C64-5AF9-4868-8F23-F942D01CF400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600" b="1" dirty="0">
                    <a:solidFill>
                      <a:schemeClr val="bg1"/>
                    </a:solidFill>
                  </a:rPr>
                  <a:t>OSIĄGNIĘCIA ARTYSTYCZNE</a:t>
                </a:r>
              </a:p>
            </p:txBody>
          </p:sp>
          <p:sp>
            <p:nvSpPr>
              <p:cNvPr id="118" name="Owal 117">
                <a:extLst>
                  <a:ext uri="{FF2B5EF4-FFF2-40B4-BE49-F238E27FC236}">
                    <a16:creationId xmlns:a16="http://schemas.microsoft.com/office/drawing/2014/main" xmlns="" id="{2C35446D-BB74-442B-9EF3-0F877B4473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B02A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116" name="Obraz 115">
              <a:extLst>
                <a:ext uri="{FF2B5EF4-FFF2-40B4-BE49-F238E27FC236}">
                  <a16:creationId xmlns:a16="http://schemas.microsoft.com/office/drawing/2014/main" xmlns="" id="{85D4424A-855E-4068-BE14-44CB49694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530190" y="2281555"/>
              <a:ext cx="421871" cy="421871"/>
            </a:xfrm>
            <a:prstGeom prst="rect">
              <a:avLst/>
            </a:prstGeom>
          </p:spPr>
        </p:pic>
      </p:grpSp>
      <p:grpSp>
        <p:nvGrpSpPr>
          <p:cNvPr id="124" name="Grupa 123">
            <a:extLst>
              <a:ext uri="{FF2B5EF4-FFF2-40B4-BE49-F238E27FC236}">
                <a16:creationId xmlns:a16="http://schemas.microsoft.com/office/drawing/2014/main" xmlns="" id="{FF6A0D64-809F-4EE4-A6D6-15779D975F3F}"/>
              </a:ext>
            </a:extLst>
          </p:cNvPr>
          <p:cNvGrpSpPr/>
          <p:nvPr/>
        </p:nvGrpSpPr>
        <p:grpSpPr>
          <a:xfrm>
            <a:off x="504000" y="2448000"/>
            <a:ext cx="2520000" cy="576000"/>
            <a:chOff x="3400555" y="2936615"/>
            <a:chExt cx="2520000" cy="576000"/>
          </a:xfrm>
        </p:grpSpPr>
        <p:grpSp>
          <p:nvGrpSpPr>
            <p:cNvPr id="125" name="Grupa 124">
              <a:extLst>
                <a:ext uri="{FF2B5EF4-FFF2-40B4-BE49-F238E27FC236}">
                  <a16:creationId xmlns:a16="http://schemas.microsoft.com/office/drawing/2014/main" xmlns="" id="{32B4B160-9AA3-4769-81BD-CC8CF868C33E}"/>
                </a:ext>
              </a:extLst>
            </p:cNvPr>
            <p:cNvGrpSpPr/>
            <p:nvPr/>
          </p:nvGrpSpPr>
          <p:grpSpPr>
            <a:xfrm>
              <a:off x="3400555" y="2936615"/>
              <a:ext cx="2520000" cy="576000"/>
              <a:chOff x="3767370" y="762991"/>
              <a:chExt cx="2520000" cy="576000"/>
            </a:xfrm>
          </p:grpSpPr>
          <p:sp>
            <p:nvSpPr>
              <p:cNvPr id="127" name="Prostokąt zaokrąglony 17">
                <a:extLst>
                  <a:ext uri="{FF2B5EF4-FFF2-40B4-BE49-F238E27FC236}">
                    <a16:creationId xmlns:a16="http://schemas.microsoft.com/office/drawing/2014/main" xmlns="" id="{09C84E57-D553-4C6C-A70A-87D8F508EE1C}"/>
                  </a:ext>
                </a:extLst>
              </p:cNvPr>
              <p:cNvSpPr/>
              <p:nvPr/>
            </p:nvSpPr>
            <p:spPr>
              <a:xfrm>
                <a:off x="3767370" y="76299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2000" rIns="36000" rtlCol="0" anchor="ctr"/>
              <a:lstStyle/>
              <a:p>
                <a:r>
                  <a:rPr lang="pl-PL" sz="1000" b="1" dirty="0">
                    <a:solidFill>
                      <a:schemeClr val="bg1"/>
                    </a:solidFill>
                  </a:rPr>
                  <a:t>BAZA OSÓB UPOWAŻNIONYCH DO PODPISYWANIA DOKUMENTÓW</a:t>
                </a:r>
              </a:p>
            </p:txBody>
          </p:sp>
          <p:sp>
            <p:nvSpPr>
              <p:cNvPr id="128" name="Owal 127">
                <a:extLst>
                  <a:ext uri="{FF2B5EF4-FFF2-40B4-BE49-F238E27FC236}">
                    <a16:creationId xmlns:a16="http://schemas.microsoft.com/office/drawing/2014/main" xmlns="" id="{458D02F1-B872-43FB-916A-4B57904532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7093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126" name="Obraz 125">
              <a:extLst>
                <a:ext uri="{FF2B5EF4-FFF2-40B4-BE49-F238E27FC236}">
                  <a16:creationId xmlns:a16="http://schemas.microsoft.com/office/drawing/2014/main" xmlns="" id="{E98A329D-2F88-469B-A801-453D3023F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 rot="2990172">
              <a:off x="3490767" y="3025579"/>
              <a:ext cx="440945" cy="440945"/>
            </a:xfrm>
            <a:prstGeom prst="rect">
              <a:avLst/>
            </a:prstGeom>
          </p:spPr>
        </p:pic>
      </p:grpSp>
      <p:grpSp>
        <p:nvGrpSpPr>
          <p:cNvPr id="130" name="Grupa 129">
            <a:extLst>
              <a:ext uri="{FF2B5EF4-FFF2-40B4-BE49-F238E27FC236}">
                <a16:creationId xmlns:a16="http://schemas.microsoft.com/office/drawing/2014/main" xmlns="" id="{0B671876-17A5-4797-9FAF-98D930D0FE2F}"/>
              </a:ext>
            </a:extLst>
          </p:cNvPr>
          <p:cNvGrpSpPr/>
          <p:nvPr/>
        </p:nvGrpSpPr>
        <p:grpSpPr>
          <a:xfrm>
            <a:off x="5976000" y="3096000"/>
            <a:ext cx="2520000" cy="576000"/>
            <a:chOff x="6327614" y="1424007"/>
            <a:chExt cx="2520000" cy="576000"/>
          </a:xfrm>
        </p:grpSpPr>
        <p:sp>
          <p:nvSpPr>
            <p:cNvPr id="131" name="Prostokąt zaokrąglony 17">
              <a:extLst>
                <a:ext uri="{FF2B5EF4-FFF2-40B4-BE49-F238E27FC236}">
                  <a16:creationId xmlns:a16="http://schemas.microsoft.com/office/drawing/2014/main" xmlns="" id="{7F2F0906-64BB-4BA6-87EE-907333817B36}"/>
                </a:ext>
              </a:extLst>
            </p:cNvPr>
            <p:cNvSpPr/>
            <p:nvPr/>
          </p:nvSpPr>
          <p:spPr>
            <a:xfrm>
              <a:off x="6327614" y="1424007"/>
              <a:ext cx="2520000" cy="576000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600" b="1" dirty="0">
                  <a:solidFill>
                    <a:schemeClr val="bg1"/>
                  </a:solidFill>
                </a:rPr>
                <a:t>ZASOBY MATERIALNE</a:t>
              </a:r>
            </a:p>
          </p:txBody>
        </p:sp>
        <p:sp>
          <p:nvSpPr>
            <p:cNvPr id="132" name="Owal 131">
              <a:extLst>
                <a:ext uri="{FF2B5EF4-FFF2-40B4-BE49-F238E27FC236}">
                  <a16:creationId xmlns:a16="http://schemas.microsoft.com/office/drawing/2014/main" xmlns="" id="{C430AC67-FFC7-46E6-A227-97306F9A69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25608" y="1460007"/>
              <a:ext cx="504000" cy="504000"/>
            </a:xfrm>
            <a:prstGeom prst="ellipse">
              <a:avLst/>
            </a:prstGeom>
            <a:solidFill>
              <a:srgbClr val="6187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33" name="Obraz 132">
              <a:extLst>
                <a:ext uri="{FF2B5EF4-FFF2-40B4-BE49-F238E27FC236}">
                  <a16:creationId xmlns:a16="http://schemas.microsoft.com/office/drawing/2014/main" xmlns="" id="{A27B75B2-8C89-4764-BF79-507578D3A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-2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6575743" y="1537289"/>
              <a:ext cx="365626" cy="365626"/>
            </a:xfrm>
            <a:prstGeom prst="rect">
              <a:avLst/>
            </a:prstGeom>
          </p:spPr>
        </p:pic>
      </p:grpSp>
      <p:grpSp>
        <p:nvGrpSpPr>
          <p:cNvPr id="144" name="Grupa 143">
            <a:extLst>
              <a:ext uri="{FF2B5EF4-FFF2-40B4-BE49-F238E27FC236}">
                <a16:creationId xmlns:a16="http://schemas.microsoft.com/office/drawing/2014/main" xmlns="" id="{273AAC55-99D7-48FE-B7C3-1F65827252E5}"/>
              </a:ext>
            </a:extLst>
          </p:cNvPr>
          <p:cNvGrpSpPr/>
          <p:nvPr/>
        </p:nvGrpSpPr>
        <p:grpSpPr>
          <a:xfrm>
            <a:off x="3240000" y="5760000"/>
            <a:ext cx="2520000" cy="576000"/>
            <a:chOff x="3424466" y="1457630"/>
            <a:chExt cx="2520000" cy="576000"/>
          </a:xfrm>
        </p:grpSpPr>
        <p:grpSp>
          <p:nvGrpSpPr>
            <p:cNvPr id="145" name="Grupa 144">
              <a:extLst>
                <a:ext uri="{FF2B5EF4-FFF2-40B4-BE49-F238E27FC236}">
                  <a16:creationId xmlns:a16="http://schemas.microsoft.com/office/drawing/2014/main" xmlns="" id="{43EBBE7F-CB0E-4864-9C32-855204394CEA}"/>
                </a:ext>
              </a:extLst>
            </p:cNvPr>
            <p:cNvGrpSpPr/>
            <p:nvPr/>
          </p:nvGrpSpPr>
          <p:grpSpPr>
            <a:xfrm>
              <a:off x="3424466" y="1457630"/>
              <a:ext cx="2520000" cy="576000"/>
              <a:chOff x="3767370" y="754341"/>
              <a:chExt cx="2520000" cy="576000"/>
            </a:xfrm>
          </p:grpSpPr>
          <p:sp>
            <p:nvSpPr>
              <p:cNvPr id="147" name="Prostokąt zaokrąglony 17">
                <a:extLst>
                  <a:ext uri="{FF2B5EF4-FFF2-40B4-BE49-F238E27FC236}">
                    <a16:creationId xmlns:a16="http://schemas.microsoft.com/office/drawing/2014/main" xmlns="" id="{E1F4E3F8-968C-4A70-89B1-FDCD7339B323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600" b="1" dirty="0">
                    <a:solidFill>
                      <a:schemeClr val="bg1"/>
                    </a:solidFill>
                  </a:rPr>
                  <a:t>SZKOŁY DOKTORSKIE</a:t>
                </a:r>
              </a:p>
            </p:txBody>
          </p:sp>
          <p:sp>
            <p:nvSpPr>
              <p:cNvPr id="148" name="Owal 147">
                <a:extLst>
                  <a:ext uri="{FF2B5EF4-FFF2-40B4-BE49-F238E27FC236}">
                    <a16:creationId xmlns:a16="http://schemas.microsoft.com/office/drawing/2014/main" xmlns="" id="{8FF5C1E5-56CE-4B6A-A00A-CE88799EBB4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588C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146" name="Obraz 145">
              <a:extLst>
                <a:ext uri="{FF2B5EF4-FFF2-40B4-BE49-F238E27FC236}">
                  <a16:creationId xmlns:a16="http://schemas.microsoft.com/office/drawing/2014/main" xmlns="" id="{D2F30F96-37B1-4DDB-9C74-9677839CB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527861" y="1521149"/>
              <a:ext cx="472745" cy="472745"/>
            </a:xfrm>
            <a:prstGeom prst="rect">
              <a:avLst/>
            </a:prstGeom>
          </p:spPr>
        </p:pic>
      </p:grpSp>
      <p:grpSp>
        <p:nvGrpSpPr>
          <p:cNvPr id="149" name="Grupa 148">
            <a:extLst>
              <a:ext uri="{FF2B5EF4-FFF2-40B4-BE49-F238E27FC236}">
                <a16:creationId xmlns:a16="http://schemas.microsoft.com/office/drawing/2014/main" xmlns="" id="{0A3E8416-9851-43DD-B34B-8224390F0AF1}"/>
              </a:ext>
            </a:extLst>
          </p:cNvPr>
          <p:cNvGrpSpPr/>
          <p:nvPr/>
        </p:nvGrpSpPr>
        <p:grpSpPr>
          <a:xfrm>
            <a:off x="5976000" y="5112000"/>
            <a:ext cx="2520000" cy="576000"/>
            <a:chOff x="6096866" y="2920321"/>
            <a:chExt cx="2520000" cy="576000"/>
          </a:xfrm>
        </p:grpSpPr>
        <p:grpSp>
          <p:nvGrpSpPr>
            <p:cNvPr id="150" name="Grupa 149">
              <a:extLst>
                <a:ext uri="{FF2B5EF4-FFF2-40B4-BE49-F238E27FC236}">
                  <a16:creationId xmlns:a16="http://schemas.microsoft.com/office/drawing/2014/main" xmlns="" id="{37933CDB-0135-4DD5-ABFF-1129221D8DDA}"/>
                </a:ext>
              </a:extLst>
            </p:cNvPr>
            <p:cNvGrpSpPr/>
            <p:nvPr/>
          </p:nvGrpSpPr>
          <p:grpSpPr>
            <a:xfrm>
              <a:off x="6096866" y="2920321"/>
              <a:ext cx="2520000" cy="576000"/>
              <a:chOff x="3767370" y="754341"/>
              <a:chExt cx="2520000" cy="576000"/>
            </a:xfrm>
          </p:grpSpPr>
          <p:sp>
            <p:nvSpPr>
              <p:cNvPr id="152" name="Prostokąt zaokrąglony 17">
                <a:extLst>
                  <a:ext uri="{FF2B5EF4-FFF2-40B4-BE49-F238E27FC236}">
                    <a16:creationId xmlns:a16="http://schemas.microsoft.com/office/drawing/2014/main" xmlns="" id="{898FD609-E4E1-4C28-A38B-108B478DC4C2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800" b="1" dirty="0">
                    <a:solidFill>
                      <a:schemeClr val="bg1"/>
                    </a:solidFill>
                  </a:rPr>
                  <a:t>RAPORTY</a:t>
                </a:r>
              </a:p>
            </p:txBody>
          </p:sp>
          <p:sp>
            <p:nvSpPr>
              <p:cNvPr id="153" name="Owal 152">
                <a:extLst>
                  <a:ext uri="{FF2B5EF4-FFF2-40B4-BE49-F238E27FC236}">
                    <a16:creationId xmlns:a16="http://schemas.microsoft.com/office/drawing/2014/main" xmlns="" id="{AE6237C6-73A2-4819-8EF7-B8A50DB6C4E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665B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151" name="Obraz 150" descr="Obraz zawierający obiekt, zegar&#10;&#10;Opis wygenerowany automatycznie">
              <a:extLst>
                <a:ext uri="{FF2B5EF4-FFF2-40B4-BE49-F238E27FC236}">
                  <a16:creationId xmlns:a16="http://schemas.microsoft.com/office/drawing/2014/main" xmlns="" id="{1FC108B7-F015-482B-9ED2-E27E19C4E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196342" y="3031520"/>
              <a:ext cx="349863" cy="349863"/>
            </a:xfrm>
            <a:prstGeom prst="rect">
              <a:avLst/>
            </a:prstGeom>
          </p:spPr>
        </p:pic>
      </p:grpSp>
      <p:grpSp>
        <p:nvGrpSpPr>
          <p:cNvPr id="98" name="Grupa 97">
            <a:extLst>
              <a:ext uri="{FF2B5EF4-FFF2-40B4-BE49-F238E27FC236}">
                <a16:creationId xmlns:a16="http://schemas.microsoft.com/office/drawing/2014/main" xmlns="" id="{82C7359B-048A-47BF-9BFB-45BDC5BDC017}"/>
              </a:ext>
            </a:extLst>
          </p:cNvPr>
          <p:cNvGrpSpPr/>
          <p:nvPr/>
        </p:nvGrpSpPr>
        <p:grpSpPr>
          <a:xfrm>
            <a:off x="3240000" y="2448000"/>
            <a:ext cx="2520000" cy="576000"/>
            <a:chOff x="6090347" y="3698466"/>
            <a:chExt cx="2520000" cy="576000"/>
          </a:xfrm>
        </p:grpSpPr>
        <p:grpSp>
          <p:nvGrpSpPr>
            <p:cNvPr id="100" name="Grupa 99">
              <a:extLst>
                <a:ext uri="{FF2B5EF4-FFF2-40B4-BE49-F238E27FC236}">
                  <a16:creationId xmlns:a16="http://schemas.microsoft.com/office/drawing/2014/main" xmlns="" id="{D7F841BA-D2E8-45B9-9833-5136EC39CE62}"/>
                </a:ext>
              </a:extLst>
            </p:cNvPr>
            <p:cNvGrpSpPr/>
            <p:nvPr/>
          </p:nvGrpSpPr>
          <p:grpSpPr>
            <a:xfrm>
              <a:off x="6090347" y="3698466"/>
              <a:ext cx="2520000" cy="576000"/>
              <a:chOff x="3767370" y="754341"/>
              <a:chExt cx="2520000" cy="576000"/>
            </a:xfrm>
          </p:grpSpPr>
          <p:sp>
            <p:nvSpPr>
              <p:cNvPr id="102" name="Prostokąt zaokrąglony 17">
                <a:extLst>
                  <a:ext uri="{FF2B5EF4-FFF2-40B4-BE49-F238E27FC236}">
                    <a16:creationId xmlns:a16="http://schemas.microsoft.com/office/drawing/2014/main" xmlns="" id="{F625B3F4-27EC-42E3-985C-B5996F119D2A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12000" rIns="36000" rtlCol="0" anchor="ctr"/>
              <a:lstStyle/>
              <a:p>
                <a:r>
                  <a:rPr lang="pl-PL" sz="1600" b="1" dirty="0">
                    <a:solidFill>
                      <a:schemeClr val="bg1"/>
                    </a:solidFill>
                  </a:rPr>
                  <a:t>KIERUNKI STUDIÓW</a:t>
                </a:r>
              </a:p>
            </p:txBody>
          </p:sp>
          <p:sp>
            <p:nvSpPr>
              <p:cNvPr id="108" name="Owal 107">
                <a:extLst>
                  <a:ext uri="{FF2B5EF4-FFF2-40B4-BE49-F238E27FC236}">
                    <a16:creationId xmlns:a16="http://schemas.microsoft.com/office/drawing/2014/main" xmlns="" id="{84A67862-6B1C-4C4E-A367-8CBEC31AF3B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EAAC1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101" name="Obraz 100" descr="Obraz zawierający obiekt&#10;&#10;Opis wygenerowany automatycznie">
              <a:extLst>
                <a:ext uri="{FF2B5EF4-FFF2-40B4-BE49-F238E27FC236}">
                  <a16:creationId xmlns:a16="http://schemas.microsoft.com/office/drawing/2014/main" xmlns="" id="{985E80DA-38EC-4794-A94A-8B12E86AE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 rot="10800000" flipV="1">
              <a:off x="6246449" y="3886595"/>
              <a:ext cx="368937" cy="368937"/>
            </a:xfrm>
            <a:prstGeom prst="rect">
              <a:avLst/>
            </a:prstGeom>
          </p:spPr>
        </p:pic>
      </p:grpSp>
      <p:grpSp>
        <p:nvGrpSpPr>
          <p:cNvPr id="120" name="Grupa 119">
            <a:extLst>
              <a:ext uri="{FF2B5EF4-FFF2-40B4-BE49-F238E27FC236}">
                <a16:creationId xmlns:a16="http://schemas.microsoft.com/office/drawing/2014/main" xmlns="" id="{5026668A-1A0D-4FD1-82E0-8249E8010006}"/>
              </a:ext>
            </a:extLst>
          </p:cNvPr>
          <p:cNvGrpSpPr/>
          <p:nvPr/>
        </p:nvGrpSpPr>
        <p:grpSpPr>
          <a:xfrm>
            <a:off x="504000" y="5112000"/>
            <a:ext cx="2520000" cy="576000"/>
            <a:chOff x="3383559" y="1363461"/>
            <a:chExt cx="2520000" cy="576000"/>
          </a:xfrm>
        </p:grpSpPr>
        <p:sp>
          <p:nvSpPr>
            <p:cNvPr id="121" name="Prostokąt zaokrąglony 17">
              <a:extLst>
                <a:ext uri="{FF2B5EF4-FFF2-40B4-BE49-F238E27FC236}">
                  <a16:creationId xmlns:a16="http://schemas.microsoft.com/office/drawing/2014/main" xmlns="" id="{A0C2F2CE-6A33-498A-8987-E2D0574476F0}"/>
                </a:ext>
              </a:extLst>
            </p:cNvPr>
            <p:cNvSpPr/>
            <p:nvPr/>
          </p:nvSpPr>
          <p:spPr>
            <a:xfrm>
              <a:off x="3383559" y="1363461"/>
              <a:ext cx="2520000" cy="576000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0" rtlCol="0" anchor="ctr"/>
            <a:lstStyle/>
            <a:p>
              <a:r>
                <a:rPr lang="pl-PL" sz="1200" b="1" dirty="0">
                  <a:solidFill>
                    <a:schemeClr val="bg1"/>
                  </a:solidFill>
                </a:rPr>
                <a:t>OSOBY UBIEGAJĄCE SIĘ O STOPIEŃ DOKTORA</a:t>
              </a:r>
            </a:p>
          </p:txBody>
        </p:sp>
        <p:sp>
          <p:nvSpPr>
            <p:cNvPr id="122" name="Owal 121">
              <a:extLst>
                <a:ext uri="{FF2B5EF4-FFF2-40B4-BE49-F238E27FC236}">
                  <a16:creationId xmlns:a16="http://schemas.microsoft.com/office/drawing/2014/main" xmlns="" id="{BD03D6A9-AC5C-4BFD-804B-B845F9C4A3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2130" y="1397593"/>
              <a:ext cx="504000" cy="504000"/>
            </a:xfrm>
            <a:prstGeom prst="ellipse">
              <a:avLst/>
            </a:prstGeom>
            <a:solidFill>
              <a:srgbClr val="0080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23" name="Obraz 122">
              <a:extLst>
                <a:ext uri="{FF2B5EF4-FFF2-40B4-BE49-F238E27FC236}">
                  <a16:creationId xmlns:a16="http://schemas.microsoft.com/office/drawing/2014/main" xmlns="" id="{A16EEFA0-DB96-4250-96A8-41AF5911B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rightnessContrast bright="-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03712" y="1484784"/>
              <a:ext cx="375912" cy="375912"/>
            </a:xfrm>
            <a:prstGeom prst="rect">
              <a:avLst/>
            </a:prstGeom>
          </p:spPr>
        </p:pic>
      </p:grpSp>
      <p:grpSp>
        <p:nvGrpSpPr>
          <p:cNvPr id="129" name="Grupa 128">
            <a:extLst>
              <a:ext uri="{FF2B5EF4-FFF2-40B4-BE49-F238E27FC236}">
                <a16:creationId xmlns:a16="http://schemas.microsoft.com/office/drawing/2014/main" xmlns="" id="{8891D0D9-0D9F-4471-83F6-033DE0F6B2F8}"/>
              </a:ext>
            </a:extLst>
          </p:cNvPr>
          <p:cNvGrpSpPr/>
          <p:nvPr/>
        </p:nvGrpSpPr>
        <p:grpSpPr>
          <a:xfrm>
            <a:off x="504000" y="5760000"/>
            <a:ext cx="2520000" cy="576000"/>
            <a:chOff x="3383825" y="2221834"/>
            <a:chExt cx="2520000" cy="576000"/>
          </a:xfrm>
        </p:grpSpPr>
        <p:sp>
          <p:nvSpPr>
            <p:cNvPr id="134" name="Prostokąt zaokrąglony 17">
              <a:extLst>
                <a:ext uri="{FF2B5EF4-FFF2-40B4-BE49-F238E27FC236}">
                  <a16:creationId xmlns:a16="http://schemas.microsoft.com/office/drawing/2014/main" xmlns="" id="{510C6B55-CDCA-4853-B9C6-B004E8EBBD55}"/>
                </a:ext>
              </a:extLst>
            </p:cNvPr>
            <p:cNvSpPr/>
            <p:nvPr/>
          </p:nvSpPr>
          <p:spPr>
            <a:xfrm>
              <a:off x="3383825" y="2221834"/>
              <a:ext cx="2520000" cy="576000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200" b="1" spc="100" dirty="0">
                  <a:solidFill>
                    <a:schemeClr val="bg1"/>
                  </a:solidFill>
                </a:rPr>
                <a:t>POSTĘPOWANIA AWANSOWE</a:t>
              </a:r>
            </a:p>
          </p:txBody>
        </p:sp>
        <p:sp>
          <p:nvSpPr>
            <p:cNvPr id="154" name="Owal 153">
              <a:extLst>
                <a:ext uri="{FF2B5EF4-FFF2-40B4-BE49-F238E27FC236}">
                  <a16:creationId xmlns:a16="http://schemas.microsoft.com/office/drawing/2014/main" xmlns="" id="{9D5A72C3-F6C7-4659-99A6-A036B78E18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81819" y="2257834"/>
              <a:ext cx="504000" cy="504000"/>
            </a:xfrm>
            <a:prstGeom prst="ellipse">
              <a:avLst/>
            </a:prstGeom>
            <a:solidFill>
              <a:srgbClr val="55AD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pic>
          <p:nvPicPr>
            <p:cNvPr id="155" name="Obraz 154">
              <a:extLst>
                <a:ext uri="{FF2B5EF4-FFF2-40B4-BE49-F238E27FC236}">
                  <a16:creationId xmlns:a16="http://schemas.microsoft.com/office/drawing/2014/main" xmlns="" id="{5BF83A20-97D1-4D87-9465-38FEDCBC9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-2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6985" y="2303556"/>
              <a:ext cx="412555" cy="412555"/>
            </a:xfrm>
            <a:prstGeom prst="rect">
              <a:avLst/>
            </a:prstGeom>
            <a:noFill/>
          </p:spPr>
        </p:pic>
      </p:grpSp>
      <p:grpSp>
        <p:nvGrpSpPr>
          <p:cNvPr id="119" name="Grupa 118">
            <a:extLst>
              <a:ext uri="{FF2B5EF4-FFF2-40B4-BE49-F238E27FC236}">
                <a16:creationId xmlns:a16="http://schemas.microsoft.com/office/drawing/2014/main" xmlns="" id="{2F17BBA3-185D-411A-B1ED-E3A37CE17A78}"/>
              </a:ext>
            </a:extLst>
          </p:cNvPr>
          <p:cNvGrpSpPr/>
          <p:nvPr/>
        </p:nvGrpSpPr>
        <p:grpSpPr>
          <a:xfrm>
            <a:off x="3240000" y="5112000"/>
            <a:ext cx="2520000" cy="576000"/>
            <a:chOff x="3383825" y="2221834"/>
            <a:chExt cx="2520000" cy="576000"/>
          </a:xfrm>
        </p:grpSpPr>
        <p:sp>
          <p:nvSpPr>
            <p:cNvPr id="135" name="Prostokąt zaokrąglony 17">
              <a:extLst>
                <a:ext uri="{FF2B5EF4-FFF2-40B4-BE49-F238E27FC236}">
                  <a16:creationId xmlns:a16="http://schemas.microsoft.com/office/drawing/2014/main" xmlns="" id="{D494FC0E-9D26-4AE7-8143-0C4E026D7C1E}"/>
                </a:ext>
              </a:extLst>
            </p:cNvPr>
            <p:cNvSpPr/>
            <p:nvPr/>
          </p:nvSpPr>
          <p:spPr>
            <a:xfrm>
              <a:off x="3383825" y="2221834"/>
              <a:ext cx="2520000" cy="576000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200" b="1" spc="100" dirty="0">
                  <a:solidFill>
                    <a:schemeClr val="bg1"/>
                  </a:solidFill>
                </a:rPr>
                <a:t>KSZTAŁCENIE SPECJALISTYCZNE</a:t>
              </a:r>
            </a:p>
          </p:txBody>
        </p:sp>
        <p:sp>
          <p:nvSpPr>
            <p:cNvPr id="136" name="Owal 135">
              <a:extLst>
                <a:ext uri="{FF2B5EF4-FFF2-40B4-BE49-F238E27FC236}">
                  <a16:creationId xmlns:a16="http://schemas.microsoft.com/office/drawing/2014/main" xmlns="" id="{7EA175B4-7C62-41E3-BA0B-D487057376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81819" y="2257834"/>
              <a:ext cx="504000" cy="504000"/>
            </a:xfrm>
            <a:prstGeom prst="ellipse">
              <a:avLst/>
            </a:prstGeom>
            <a:solidFill>
              <a:srgbClr val="3EA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pic>
        <p:nvPicPr>
          <p:cNvPr id="5" name="Grafika 4" descr="Cel">
            <a:extLst>
              <a:ext uri="{FF2B5EF4-FFF2-40B4-BE49-F238E27FC236}">
                <a16:creationId xmlns:a16="http://schemas.microsoft.com/office/drawing/2014/main" xmlns="" id="{563638A8-4280-4FF5-AF8E-57180DB8FC93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3363348" y="5174666"/>
            <a:ext cx="446932" cy="446932"/>
          </a:xfrm>
          <a:prstGeom prst="rect">
            <a:avLst/>
          </a:prstGeom>
        </p:spPr>
      </p:pic>
      <p:grpSp>
        <p:nvGrpSpPr>
          <p:cNvPr id="3" name="Grupa 2">
            <a:extLst>
              <a:ext uri="{FF2B5EF4-FFF2-40B4-BE49-F238E27FC236}">
                <a16:creationId xmlns:a16="http://schemas.microsoft.com/office/drawing/2014/main" xmlns="" id="{CE89C5DB-27B2-407D-B458-256A031120BD}"/>
              </a:ext>
            </a:extLst>
          </p:cNvPr>
          <p:cNvGrpSpPr/>
          <p:nvPr/>
        </p:nvGrpSpPr>
        <p:grpSpPr>
          <a:xfrm>
            <a:off x="504000" y="3096000"/>
            <a:ext cx="2520000" cy="576000"/>
            <a:chOff x="8804870" y="2898633"/>
            <a:chExt cx="2520000" cy="576000"/>
          </a:xfrm>
        </p:grpSpPr>
        <p:grpSp>
          <p:nvGrpSpPr>
            <p:cNvPr id="138" name="Grupa 137">
              <a:extLst>
                <a:ext uri="{FF2B5EF4-FFF2-40B4-BE49-F238E27FC236}">
                  <a16:creationId xmlns:a16="http://schemas.microsoft.com/office/drawing/2014/main" xmlns="" id="{1A0DD865-C919-4F56-84B1-0BDA24FA8B5F}"/>
                </a:ext>
              </a:extLst>
            </p:cNvPr>
            <p:cNvGrpSpPr/>
            <p:nvPr/>
          </p:nvGrpSpPr>
          <p:grpSpPr>
            <a:xfrm>
              <a:off x="8804870" y="2898633"/>
              <a:ext cx="2520000" cy="576000"/>
              <a:chOff x="3727264" y="759521"/>
              <a:chExt cx="2520000" cy="576000"/>
            </a:xfrm>
          </p:grpSpPr>
          <p:sp>
            <p:nvSpPr>
              <p:cNvPr id="140" name="Prostokąt zaokrąglony 17">
                <a:extLst>
                  <a:ext uri="{FF2B5EF4-FFF2-40B4-BE49-F238E27FC236}">
                    <a16:creationId xmlns:a16="http://schemas.microsoft.com/office/drawing/2014/main" xmlns="" id="{38313FF9-994A-4ADA-B4A0-BC4649EB2E65}"/>
                  </a:ext>
                </a:extLst>
              </p:cNvPr>
              <p:cNvSpPr/>
              <p:nvPr/>
            </p:nvSpPr>
            <p:spPr>
              <a:xfrm>
                <a:off x="3727264" y="75952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200" b="1" dirty="0">
                    <a:solidFill>
                      <a:schemeClr val="bg1"/>
                    </a:solidFill>
                  </a:rPr>
                  <a:t>DOKUMENTY PLANISTYCZNO - SPRAWOZDAWCZE</a:t>
                </a:r>
              </a:p>
            </p:txBody>
          </p:sp>
          <p:sp>
            <p:nvSpPr>
              <p:cNvPr id="141" name="Owal 140">
                <a:extLst>
                  <a:ext uri="{FF2B5EF4-FFF2-40B4-BE49-F238E27FC236}">
                    <a16:creationId xmlns:a16="http://schemas.microsoft.com/office/drawing/2014/main" xmlns="" id="{85F9C5C2-2272-4889-9D69-A3B0229A22C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A800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4" name="Obraz 3">
              <a:extLst>
                <a:ext uri="{FF2B5EF4-FFF2-40B4-BE49-F238E27FC236}">
                  <a16:creationId xmlns:a16="http://schemas.microsoft.com/office/drawing/2014/main" xmlns="" id="{D0A6D7E5-BCD8-4E12-84C8-ED9094833C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-2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49243" y="2996952"/>
              <a:ext cx="357151" cy="3351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1844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mph" presetSubtype="0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10" grpId="0"/>
      <p:bldP spid="59" grpId="0" animBg="1"/>
      <p:bldP spid="5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Uruchamianie nowego modułu</a:t>
            </a:r>
          </a:p>
        </p:txBody>
      </p:sp>
      <p:cxnSp>
        <p:nvCxnSpPr>
          <p:cNvPr id="41" name="Łącznik prosty 40"/>
          <p:cNvCxnSpPr>
            <a:cxnSpLocks/>
          </p:cNvCxnSpPr>
          <p:nvPr/>
        </p:nvCxnSpPr>
        <p:spPr>
          <a:xfrm flipV="1">
            <a:off x="3545623" y="3491415"/>
            <a:ext cx="1042111" cy="6966"/>
          </a:xfrm>
          <a:prstGeom prst="line">
            <a:avLst/>
          </a:prstGeom>
          <a:ln w="38100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42"/>
          <p:cNvCxnSpPr/>
          <p:nvPr/>
        </p:nvCxnSpPr>
        <p:spPr>
          <a:xfrm flipV="1">
            <a:off x="6304883" y="3498380"/>
            <a:ext cx="1080000" cy="1"/>
          </a:xfrm>
          <a:prstGeom prst="line">
            <a:avLst/>
          </a:prstGeom>
          <a:ln w="38100">
            <a:solidFill>
              <a:srgbClr val="3B3B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Prostokąt 46"/>
          <p:cNvSpPr/>
          <p:nvPr/>
        </p:nvSpPr>
        <p:spPr>
          <a:xfrm>
            <a:off x="10304093" y="-31806"/>
            <a:ext cx="1888186" cy="6889805"/>
          </a:xfrm>
          <a:custGeom>
            <a:avLst/>
            <a:gdLst>
              <a:gd name="connsiteX0" fmla="*/ 0 w 373432"/>
              <a:gd name="connsiteY0" fmla="*/ 0 h 6858000"/>
              <a:gd name="connsiteX1" fmla="*/ 373432 w 373432"/>
              <a:gd name="connsiteY1" fmla="*/ 0 h 6858000"/>
              <a:gd name="connsiteX2" fmla="*/ 373432 w 373432"/>
              <a:gd name="connsiteY2" fmla="*/ 6858000 h 6858000"/>
              <a:gd name="connsiteX3" fmla="*/ 0 w 373432"/>
              <a:gd name="connsiteY3" fmla="*/ 6858000 h 6858000"/>
              <a:gd name="connsiteX4" fmla="*/ 0 w 373432"/>
              <a:gd name="connsiteY4" fmla="*/ 0 h 6858000"/>
              <a:gd name="connsiteX0" fmla="*/ 373711 w 373711"/>
              <a:gd name="connsiteY0" fmla="*/ 0 h 6889805"/>
              <a:gd name="connsiteX1" fmla="*/ 373432 w 373711"/>
              <a:gd name="connsiteY1" fmla="*/ 31805 h 6889805"/>
              <a:gd name="connsiteX2" fmla="*/ 373432 w 373711"/>
              <a:gd name="connsiteY2" fmla="*/ 6889805 h 6889805"/>
              <a:gd name="connsiteX3" fmla="*/ 0 w 373711"/>
              <a:gd name="connsiteY3" fmla="*/ 6889805 h 6889805"/>
              <a:gd name="connsiteX4" fmla="*/ 373711 w 373711"/>
              <a:gd name="connsiteY4" fmla="*/ 0 h 6889805"/>
              <a:gd name="connsiteX0" fmla="*/ 1888186 w 1888186"/>
              <a:gd name="connsiteY0" fmla="*/ 0 h 6889805"/>
              <a:gd name="connsiteX1" fmla="*/ 1887907 w 1888186"/>
              <a:gd name="connsiteY1" fmla="*/ 31805 h 6889805"/>
              <a:gd name="connsiteX2" fmla="*/ 1887907 w 1888186"/>
              <a:gd name="connsiteY2" fmla="*/ 6889805 h 6889805"/>
              <a:gd name="connsiteX3" fmla="*/ 0 w 1888186"/>
              <a:gd name="connsiteY3" fmla="*/ 6889805 h 6889805"/>
              <a:gd name="connsiteX4" fmla="*/ 1888186 w 1888186"/>
              <a:gd name="connsiteY4" fmla="*/ 0 h 6889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8186" h="6889805">
                <a:moveTo>
                  <a:pt x="1888186" y="0"/>
                </a:moveTo>
                <a:lnTo>
                  <a:pt x="1887907" y="31805"/>
                </a:lnTo>
                <a:lnTo>
                  <a:pt x="1887907" y="6889805"/>
                </a:lnTo>
                <a:lnTo>
                  <a:pt x="0" y="6889805"/>
                </a:lnTo>
                <a:lnTo>
                  <a:pt x="1888186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9" name="Grupa 18"/>
          <p:cNvGrpSpPr/>
          <p:nvPr/>
        </p:nvGrpSpPr>
        <p:grpSpPr>
          <a:xfrm>
            <a:off x="8332215" y="817473"/>
            <a:ext cx="2880000" cy="540147"/>
            <a:chOff x="8328248" y="1578182"/>
            <a:chExt cx="2880000" cy="540147"/>
          </a:xfrm>
        </p:grpSpPr>
        <p:sp>
          <p:nvSpPr>
            <p:cNvPr id="20" name="Prostokąt zaokrąglony 19"/>
            <p:cNvSpPr/>
            <p:nvPr/>
          </p:nvSpPr>
          <p:spPr>
            <a:xfrm>
              <a:off x="8328248" y="1578182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21" name="Obraz 20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24408" y="1708074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pic>
        <p:nvPicPr>
          <p:cNvPr id="26" name="Obraz 25">
            <a:extLst>
              <a:ext uri="{FF2B5EF4-FFF2-40B4-BE49-F238E27FC236}">
                <a16:creationId xmlns:a16="http://schemas.microsoft.com/office/drawing/2014/main" xmlns="" id="{4A7DA4E5-6700-48B7-8433-5424E756B9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5235">
            <a:off x="7354574" y="1772619"/>
            <a:ext cx="904580" cy="869354"/>
          </a:xfrm>
          <a:prstGeom prst="rect">
            <a:avLst/>
          </a:prstGeom>
        </p:spPr>
      </p:pic>
      <p:grpSp>
        <p:nvGrpSpPr>
          <p:cNvPr id="12" name="Grupa 11">
            <a:extLst>
              <a:ext uri="{FF2B5EF4-FFF2-40B4-BE49-F238E27FC236}">
                <a16:creationId xmlns:a16="http://schemas.microsoft.com/office/drawing/2014/main" xmlns="" id="{331CF54B-6FB6-4185-BBB8-68E4A2CACB81}"/>
              </a:ext>
            </a:extLst>
          </p:cNvPr>
          <p:cNvGrpSpPr/>
          <p:nvPr/>
        </p:nvGrpSpPr>
        <p:grpSpPr>
          <a:xfrm>
            <a:off x="7344444" y="2410369"/>
            <a:ext cx="2145719" cy="2701424"/>
            <a:chOff x="7344444" y="2410369"/>
            <a:chExt cx="2145719" cy="2701424"/>
          </a:xfrm>
          <a:solidFill>
            <a:srgbClr val="3B3B6B"/>
          </a:solidFill>
        </p:grpSpPr>
        <p:sp>
          <p:nvSpPr>
            <p:cNvPr id="22" name="Elipsa 23">
              <a:extLst>
                <a:ext uri="{FF2B5EF4-FFF2-40B4-BE49-F238E27FC236}">
                  <a16:creationId xmlns:a16="http://schemas.microsoft.com/office/drawing/2014/main" xmlns="" id="{0FEE6DCD-4A62-40EB-8B3D-7E3304F450D6}"/>
                </a:ext>
              </a:extLst>
            </p:cNvPr>
            <p:cNvSpPr/>
            <p:nvPr/>
          </p:nvSpPr>
          <p:spPr>
            <a:xfrm>
              <a:off x="7344444" y="2410369"/>
              <a:ext cx="2145719" cy="20585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pl-PL" sz="1600" b="1" dirty="0"/>
                <a:t>MIGRACJA</a:t>
              </a:r>
            </a:p>
          </p:txBody>
        </p:sp>
        <p:pic>
          <p:nvPicPr>
            <p:cNvPr id="27" name="Obraz 26">
              <a:extLst>
                <a:ext uri="{FF2B5EF4-FFF2-40B4-BE49-F238E27FC236}">
                  <a16:creationId xmlns:a16="http://schemas.microsoft.com/office/drawing/2014/main" xmlns="" id="{5141EE80-94F7-4BBC-A285-DEBCC6A583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74"/>
            <a:stretch/>
          </p:blipFill>
          <p:spPr>
            <a:xfrm>
              <a:off x="8250526" y="3413096"/>
              <a:ext cx="415569" cy="845938"/>
            </a:xfrm>
            <a:prstGeom prst="rect">
              <a:avLst/>
            </a:prstGeom>
            <a:grpFill/>
          </p:spPr>
        </p:pic>
        <p:pic>
          <p:nvPicPr>
            <p:cNvPr id="25" name="Obraz 24">
              <a:extLst>
                <a:ext uri="{FF2B5EF4-FFF2-40B4-BE49-F238E27FC236}">
                  <a16:creationId xmlns:a16="http://schemas.microsoft.com/office/drawing/2014/main" xmlns="" id="{5A3003C1-C994-43E5-8842-1B279D500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8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0905" y="4629948"/>
              <a:ext cx="1252795" cy="481845"/>
            </a:xfrm>
            <a:prstGeom prst="rect">
              <a:avLst/>
            </a:prstGeom>
            <a:noFill/>
          </p:spPr>
        </p:pic>
      </p:grpSp>
      <p:grpSp>
        <p:nvGrpSpPr>
          <p:cNvPr id="9" name="Grupa 8">
            <a:extLst>
              <a:ext uri="{FF2B5EF4-FFF2-40B4-BE49-F238E27FC236}">
                <a16:creationId xmlns:a16="http://schemas.microsoft.com/office/drawing/2014/main" xmlns="" id="{E862D976-3B14-44EC-82B6-42FF0330B8CC}"/>
              </a:ext>
            </a:extLst>
          </p:cNvPr>
          <p:cNvGrpSpPr/>
          <p:nvPr/>
        </p:nvGrpSpPr>
        <p:grpSpPr>
          <a:xfrm>
            <a:off x="1558104" y="2422694"/>
            <a:ext cx="2033886" cy="2033912"/>
            <a:chOff x="1558104" y="2422694"/>
            <a:chExt cx="2033886" cy="2033912"/>
          </a:xfrm>
          <a:solidFill>
            <a:srgbClr val="3B3B6B"/>
          </a:solidFill>
        </p:grpSpPr>
        <p:sp>
          <p:nvSpPr>
            <p:cNvPr id="10" name="Elipsa 9"/>
            <p:cNvSpPr/>
            <p:nvPr/>
          </p:nvSpPr>
          <p:spPr>
            <a:xfrm>
              <a:off x="1558104" y="2422694"/>
              <a:ext cx="2033886" cy="203391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pl-PL" sz="1600" b="1" cap="all" dirty="0"/>
                <a:t>WERYFIKACJA</a:t>
              </a:r>
            </a:p>
          </p:txBody>
        </p:sp>
        <p:pic>
          <p:nvPicPr>
            <p:cNvPr id="8" name="Obraz 7">
              <a:extLst>
                <a:ext uri="{FF2B5EF4-FFF2-40B4-BE49-F238E27FC236}">
                  <a16:creationId xmlns:a16="http://schemas.microsoft.com/office/drawing/2014/main" xmlns="" id="{8E34CF7E-2C61-4A06-8E3F-C4EB9045A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80962" y="2722471"/>
              <a:ext cx="1042111" cy="1042111"/>
            </a:xfrm>
            <a:prstGeom prst="rect">
              <a:avLst/>
            </a:prstGeom>
            <a:grpFill/>
          </p:spPr>
        </p:pic>
      </p:grpSp>
      <p:grpSp>
        <p:nvGrpSpPr>
          <p:cNvPr id="15" name="Grupa 14">
            <a:extLst>
              <a:ext uri="{FF2B5EF4-FFF2-40B4-BE49-F238E27FC236}">
                <a16:creationId xmlns:a16="http://schemas.microsoft.com/office/drawing/2014/main" xmlns="" id="{8405106D-F390-4CEE-8516-A55ADC32848E}"/>
              </a:ext>
            </a:extLst>
          </p:cNvPr>
          <p:cNvGrpSpPr/>
          <p:nvPr/>
        </p:nvGrpSpPr>
        <p:grpSpPr>
          <a:xfrm>
            <a:off x="4413892" y="2422694"/>
            <a:ext cx="2145719" cy="2058560"/>
            <a:chOff x="4413892" y="2422694"/>
            <a:chExt cx="2145719" cy="2058560"/>
          </a:xfrm>
        </p:grpSpPr>
        <p:sp>
          <p:nvSpPr>
            <p:cNvPr id="24" name="Elipsa 23"/>
            <p:cNvSpPr/>
            <p:nvPr/>
          </p:nvSpPr>
          <p:spPr>
            <a:xfrm>
              <a:off x="4413892" y="2422694"/>
              <a:ext cx="2145719" cy="2058560"/>
            </a:xfrm>
            <a:prstGeom prst="ellipse">
              <a:avLst/>
            </a:prstGeom>
            <a:solidFill>
              <a:srgbClr val="3B3B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pl-PL" sz="1600" b="1" dirty="0"/>
                <a:t>CZYSZCZENIE DANYCH</a:t>
              </a:r>
            </a:p>
          </p:txBody>
        </p:sp>
        <p:pic>
          <p:nvPicPr>
            <p:cNvPr id="14" name="Obraz 13">
              <a:extLst>
                <a:ext uri="{FF2B5EF4-FFF2-40B4-BE49-F238E27FC236}">
                  <a16:creationId xmlns:a16="http://schemas.microsoft.com/office/drawing/2014/main" xmlns="" id="{F3D07822-3DD3-48C6-BE4A-C44CA31C7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196108" y="3466304"/>
              <a:ext cx="652019" cy="6520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707883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xmlns="" id="{052C3505-CDC3-49BD-B62B-4C6430E53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Wymiana danych między systemami</a:t>
            </a:r>
          </a:p>
        </p:txBody>
      </p:sp>
      <p:grpSp>
        <p:nvGrpSpPr>
          <p:cNvPr id="8" name="Grupa 7">
            <a:extLst>
              <a:ext uri="{FF2B5EF4-FFF2-40B4-BE49-F238E27FC236}">
                <a16:creationId xmlns:a16="http://schemas.microsoft.com/office/drawing/2014/main" xmlns="" id="{15D1A9C4-623D-4741-8A76-E55362ED2E2C}"/>
              </a:ext>
            </a:extLst>
          </p:cNvPr>
          <p:cNvGrpSpPr/>
          <p:nvPr/>
        </p:nvGrpSpPr>
        <p:grpSpPr>
          <a:xfrm>
            <a:off x="7751625" y="1174788"/>
            <a:ext cx="2880000" cy="540147"/>
            <a:chOff x="7563261" y="1896494"/>
            <a:chExt cx="2880000" cy="540147"/>
          </a:xfrm>
        </p:grpSpPr>
        <p:sp>
          <p:nvSpPr>
            <p:cNvPr id="9" name="Prostokąt zaokrąglony 14">
              <a:extLst>
                <a:ext uri="{FF2B5EF4-FFF2-40B4-BE49-F238E27FC236}">
                  <a16:creationId xmlns:a16="http://schemas.microsoft.com/office/drawing/2014/main" xmlns="" id="{293F139A-8F58-4F36-BBD8-1AC24F0E361D}"/>
                </a:ext>
              </a:extLst>
            </p:cNvPr>
            <p:cNvSpPr/>
            <p:nvPr/>
          </p:nvSpPr>
          <p:spPr>
            <a:xfrm>
              <a:off x="7563261" y="1896494"/>
              <a:ext cx="2880000" cy="540147"/>
            </a:xfrm>
            <a:prstGeom prst="roundRect">
              <a:avLst>
                <a:gd name="adj" fmla="val 50000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2" algn="ctr"/>
              <a:r>
                <a:rPr lang="pl-PL" sz="3000" dirty="0">
                  <a:solidFill>
                    <a:schemeClr val="bg1"/>
                  </a:solidFill>
                </a:rPr>
                <a:t>2</a:t>
              </a:r>
            </a:p>
          </p:txBody>
        </p:sp>
        <p:pic>
          <p:nvPicPr>
            <p:cNvPr id="10" name="Obraz 9">
              <a:extLst>
                <a:ext uri="{FF2B5EF4-FFF2-40B4-BE49-F238E27FC236}">
                  <a16:creationId xmlns:a16="http://schemas.microsoft.com/office/drawing/2014/main" xmlns="" id="{A3927BFD-8DA4-4ECA-B41F-41FFAC9A2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9421" y="2035266"/>
              <a:ext cx="1080462" cy="262601"/>
            </a:xfrm>
            <a:prstGeom prst="rect">
              <a:avLst/>
            </a:prstGeom>
            <a:solidFill>
              <a:srgbClr val="CC6699">
                <a:alpha val="0"/>
              </a:srgbClr>
            </a:solidFill>
          </p:spPr>
        </p:pic>
      </p:grpSp>
      <p:sp>
        <p:nvSpPr>
          <p:cNvPr id="29" name="Prostokąt zaokrąglony 50">
            <a:extLst>
              <a:ext uri="{FF2B5EF4-FFF2-40B4-BE49-F238E27FC236}">
                <a16:creationId xmlns:a16="http://schemas.microsoft.com/office/drawing/2014/main" xmlns="" id="{B00743EB-F27B-42F5-86F9-F5827325CAFF}"/>
              </a:ext>
            </a:extLst>
          </p:cNvPr>
          <p:cNvSpPr/>
          <p:nvPr/>
        </p:nvSpPr>
        <p:spPr>
          <a:xfrm>
            <a:off x="8174022" y="3517252"/>
            <a:ext cx="2362812" cy="555075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</a:rPr>
              <a:t>NOWE DANE</a:t>
            </a:r>
          </a:p>
        </p:txBody>
      </p:sp>
      <p:pic>
        <p:nvPicPr>
          <p:cNvPr id="45" name="Obraz 44">
            <a:extLst>
              <a:ext uri="{FF2B5EF4-FFF2-40B4-BE49-F238E27FC236}">
                <a16:creationId xmlns:a16="http://schemas.microsoft.com/office/drawing/2014/main" xmlns="" id="{5AB58AA9-6905-4818-8436-E7EC00819F32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316" y="3393636"/>
            <a:ext cx="1252795" cy="481845"/>
          </a:xfrm>
          <a:prstGeom prst="rect">
            <a:avLst/>
          </a:prstGeom>
          <a:noFill/>
        </p:spPr>
      </p:pic>
      <p:sp>
        <p:nvSpPr>
          <p:cNvPr id="49" name="Prostokąt zaokrąglony 9">
            <a:extLst>
              <a:ext uri="{FF2B5EF4-FFF2-40B4-BE49-F238E27FC236}">
                <a16:creationId xmlns:a16="http://schemas.microsoft.com/office/drawing/2014/main" xmlns="" id="{FA77E440-1B83-4E69-B08B-99338DE264B3}"/>
              </a:ext>
            </a:extLst>
          </p:cNvPr>
          <p:cNvSpPr/>
          <p:nvPr/>
        </p:nvSpPr>
        <p:spPr>
          <a:xfrm>
            <a:off x="1560375" y="1237720"/>
            <a:ext cx="2926373" cy="531403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0" name="Obraz 49">
            <a:extLst>
              <a:ext uri="{FF2B5EF4-FFF2-40B4-BE49-F238E27FC236}">
                <a16:creationId xmlns:a16="http://schemas.microsoft.com/office/drawing/2014/main" xmlns="" id="{92B10AFE-1526-43C6-93B1-BC4E3732ED0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198" y="1354445"/>
            <a:ext cx="1097859" cy="266829"/>
          </a:xfrm>
          <a:prstGeom prst="rect">
            <a:avLst/>
          </a:prstGeom>
          <a:solidFill>
            <a:srgbClr val="CC6699">
              <a:alpha val="0"/>
            </a:srgbClr>
          </a:solidFill>
        </p:spPr>
      </p:pic>
      <p:sp>
        <p:nvSpPr>
          <p:cNvPr id="22" name="Prostokąt zaokrąglony 50">
            <a:extLst>
              <a:ext uri="{FF2B5EF4-FFF2-40B4-BE49-F238E27FC236}">
                <a16:creationId xmlns:a16="http://schemas.microsoft.com/office/drawing/2014/main" xmlns="" id="{795504A4-60EF-45CE-90D4-58B60C4FF848}"/>
              </a:ext>
            </a:extLst>
          </p:cNvPr>
          <p:cNvSpPr/>
          <p:nvPr/>
        </p:nvSpPr>
        <p:spPr>
          <a:xfrm>
            <a:off x="1631953" y="3517253"/>
            <a:ext cx="2362812" cy="555075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</a:rPr>
              <a:t>DANE</a:t>
            </a:r>
          </a:p>
        </p:txBody>
      </p:sp>
      <p:sp>
        <p:nvSpPr>
          <p:cNvPr id="24" name="Strzałka: zakrzywiona w dół 23">
            <a:extLst>
              <a:ext uri="{FF2B5EF4-FFF2-40B4-BE49-F238E27FC236}">
                <a16:creationId xmlns:a16="http://schemas.microsoft.com/office/drawing/2014/main" xmlns="" id="{3AE7663E-C9E2-4989-87B0-BCD5A1620A69}"/>
              </a:ext>
            </a:extLst>
          </p:cNvPr>
          <p:cNvSpPr/>
          <p:nvPr/>
        </p:nvSpPr>
        <p:spPr>
          <a:xfrm rot="11089333">
            <a:off x="4358688" y="3864569"/>
            <a:ext cx="3475932" cy="1080120"/>
          </a:xfrm>
          <a:prstGeom prst="curvedDownArrow">
            <a:avLst/>
          </a:prstGeom>
          <a:solidFill>
            <a:srgbClr val="3B3B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grpSp>
        <p:nvGrpSpPr>
          <p:cNvPr id="26" name="Grupa 25">
            <a:extLst>
              <a:ext uri="{FF2B5EF4-FFF2-40B4-BE49-F238E27FC236}">
                <a16:creationId xmlns:a16="http://schemas.microsoft.com/office/drawing/2014/main" xmlns="" id="{64E71F73-6F6B-4765-B785-5A14F22CAB59}"/>
              </a:ext>
            </a:extLst>
          </p:cNvPr>
          <p:cNvGrpSpPr/>
          <p:nvPr/>
        </p:nvGrpSpPr>
        <p:grpSpPr>
          <a:xfrm>
            <a:off x="9528247" y="5904440"/>
            <a:ext cx="2520000" cy="576000"/>
            <a:chOff x="475283" y="2807169"/>
            <a:chExt cx="2520000" cy="576000"/>
          </a:xfrm>
        </p:grpSpPr>
        <p:sp>
          <p:nvSpPr>
            <p:cNvPr id="27" name="Prostokąt zaokrąglony 17">
              <a:extLst>
                <a:ext uri="{FF2B5EF4-FFF2-40B4-BE49-F238E27FC236}">
                  <a16:creationId xmlns:a16="http://schemas.microsoft.com/office/drawing/2014/main" xmlns="" id="{2BD0106A-18FE-493C-A774-A4EF920EDE1F}"/>
                </a:ext>
              </a:extLst>
            </p:cNvPr>
            <p:cNvSpPr/>
            <p:nvPr/>
          </p:nvSpPr>
          <p:spPr>
            <a:xfrm>
              <a:off x="475283" y="2807169"/>
              <a:ext cx="2520000" cy="576000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8000" rIns="36000" rtlCol="0" anchor="ctr"/>
            <a:lstStyle/>
            <a:p>
              <a:r>
                <a:rPr lang="pl-PL" sz="1600" b="1" dirty="0">
                  <a:solidFill>
                    <a:schemeClr val="bg1"/>
                  </a:solidFill>
                </a:rPr>
                <a:t>ADMINISTRACJA</a:t>
              </a:r>
            </a:p>
          </p:txBody>
        </p:sp>
        <p:sp>
          <p:nvSpPr>
            <p:cNvPr id="28" name="Owal 27">
              <a:extLst>
                <a:ext uri="{FF2B5EF4-FFF2-40B4-BE49-F238E27FC236}">
                  <a16:creationId xmlns:a16="http://schemas.microsoft.com/office/drawing/2014/main" xmlns="" id="{D417ABE2-DE65-4C3A-AEF0-9CCA5CCF05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3854" y="2841301"/>
              <a:ext cx="504000" cy="504000"/>
            </a:xfrm>
            <a:prstGeom prst="ellipse">
              <a:avLst/>
            </a:prstGeom>
            <a:solidFill>
              <a:srgbClr val="3157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0" name="Freeform 123">
              <a:extLst>
                <a:ext uri="{FF2B5EF4-FFF2-40B4-BE49-F238E27FC236}">
                  <a16:creationId xmlns:a16="http://schemas.microsoft.com/office/drawing/2014/main" xmlns="" id="{D01ACACE-A90C-46B5-95B4-C84DFFD594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095" y="2933231"/>
              <a:ext cx="410712" cy="412070"/>
            </a:xfrm>
            <a:custGeom>
              <a:avLst/>
              <a:gdLst>
                <a:gd name="T0" fmla="*/ 529 w 676"/>
                <a:gd name="T1" fmla="*/ 279 h 678"/>
                <a:gd name="T2" fmla="*/ 431 w 676"/>
                <a:gd name="T3" fmla="*/ 293 h 678"/>
                <a:gd name="T4" fmla="*/ 409 w 676"/>
                <a:gd name="T5" fmla="*/ 210 h 678"/>
                <a:gd name="T6" fmla="*/ 367 w 676"/>
                <a:gd name="T7" fmla="*/ 125 h 678"/>
                <a:gd name="T8" fmla="*/ 401 w 676"/>
                <a:gd name="T9" fmla="*/ 58 h 678"/>
                <a:gd name="T10" fmla="*/ 504 w 676"/>
                <a:gd name="T11" fmla="*/ 6 h 678"/>
                <a:gd name="T12" fmla="*/ 579 w 676"/>
                <a:gd name="T13" fmla="*/ 18 h 678"/>
                <a:gd name="T14" fmla="*/ 659 w 676"/>
                <a:gd name="T15" fmla="*/ 100 h 678"/>
                <a:gd name="T16" fmla="*/ 676 w 676"/>
                <a:gd name="T17" fmla="*/ 169 h 678"/>
                <a:gd name="T18" fmla="*/ 605 w 676"/>
                <a:gd name="T19" fmla="*/ 241 h 678"/>
                <a:gd name="T20" fmla="*/ 558 w 676"/>
                <a:gd name="T21" fmla="*/ 314 h 678"/>
                <a:gd name="T22" fmla="*/ 539 w 676"/>
                <a:gd name="T23" fmla="*/ 267 h 678"/>
                <a:gd name="T24" fmla="*/ 590 w 676"/>
                <a:gd name="T25" fmla="*/ 242 h 678"/>
                <a:gd name="T26" fmla="*/ 626 w 676"/>
                <a:gd name="T27" fmla="*/ 172 h 678"/>
                <a:gd name="T28" fmla="*/ 655 w 676"/>
                <a:gd name="T29" fmla="*/ 114 h 678"/>
                <a:gd name="T30" fmla="*/ 566 w 676"/>
                <a:gd name="T31" fmla="*/ 67 h 678"/>
                <a:gd name="T32" fmla="*/ 517 w 676"/>
                <a:gd name="T33" fmla="*/ 15 h 678"/>
                <a:gd name="T34" fmla="*/ 500 w 676"/>
                <a:gd name="T35" fmla="*/ 56 h 678"/>
                <a:gd name="T36" fmla="*/ 401 w 676"/>
                <a:gd name="T37" fmla="*/ 73 h 678"/>
                <a:gd name="T38" fmla="*/ 413 w 676"/>
                <a:gd name="T39" fmla="*/ 144 h 678"/>
                <a:gd name="T40" fmla="*/ 422 w 676"/>
                <a:gd name="T41" fmla="*/ 215 h 678"/>
                <a:gd name="T42" fmla="*/ 463 w 676"/>
                <a:gd name="T43" fmla="*/ 255 h 678"/>
                <a:gd name="T44" fmla="*/ 532 w 676"/>
                <a:gd name="T45" fmla="*/ 264 h 678"/>
                <a:gd name="T46" fmla="*/ 478 w 676"/>
                <a:gd name="T47" fmla="*/ 160 h 678"/>
                <a:gd name="T48" fmla="*/ 517 w 676"/>
                <a:gd name="T49" fmla="*/ 199 h 678"/>
                <a:gd name="T50" fmla="*/ 517 w 676"/>
                <a:gd name="T51" fmla="*/ 185 h 678"/>
                <a:gd name="T52" fmla="*/ 258 w 676"/>
                <a:gd name="T53" fmla="*/ 678 h 678"/>
                <a:gd name="T54" fmla="*/ 233 w 676"/>
                <a:gd name="T55" fmla="*/ 615 h 678"/>
                <a:gd name="T56" fmla="*/ 105 w 676"/>
                <a:gd name="T57" fmla="*/ 628 h 678"/>
                <a:gd name="T58" fmla="*/ 90 w 676"/>
                <a:gd name="T59" fmla="*/ 522 h 678"/>
                <a:gd name="T60" fmla="*/ 0 w 676"/>
                <a:gd name="T61" fmla="*/ 424 h 678"/>
                <a:gd name="T62" fmla="*/ 14 w 676"/>
                <a:gd name="T63" fmla="*/ 350 h 678"/>
                <a:gd name="T64" fmla="*/ 91 w 676"/>
                <a:gd name="T65" fmla="*/ 229 h 678"/>
                <a:gd name="T66" fmla="*/ 159 w 676"/>
                <a:gd name="T67" fmla="*/ 185 h 678"/>
                <a:gd name="T68" fmla="*/ 276 w 676"/>
                <a:gd name="T69" fmla="*/ 222 h 678"/>
                <a:gd name="T70" fmla="*/ 378 w 676"/>
                <a:gd name="T71" fmla="*/ 190 h 678"/>
                <a:gd name="T72" fmla="*/ 423 w 676"/>
                <a:gd name="T73" fmla="*/ 310 h 678"/>
                <a:gd name="T74" fmla="*/ 513 w 676"/>
                <a:gd name="T75" fmla="*/ 370 h 678"/>
                <a:gd name="T76" fmla="*/ 456 w 676"/>
                <a:gd name="T77" fmla="*/ 419 h 678"/>
                <a:gd name="T78" fmla="*/ 494 w 676"/>
                <a:gd name="T79" fmla="*/ 527 h 678"/>
                <a:gd name="T80" fmla="*/ 393 w 676"/>
                <a:gd name="T81" fmla="*/ 564 h 678"/>
                <a:gd name="T82" fmla="*/ 325 w 676"/>
                <a:gd name="T83" fmla="*/ 669 h 678"/>
                <a:gd name="T84" fmla="*/ 165 w 676"/>
                <a:gd name="T85" fmla="*/ 577 h 678"/>
                <a:gd name="T86" fmla="*/ 261 w 676"/>
                <a:gd name="T87" fmla="*/ 664 h 678"/>
                <a:gd name="T88" fmla="*/ 323 w 676"/>
                <a:gd name="T89" fmla="*/ 591 h 678"/>
                <a:gd name="T90" fmla="*/ 449 w 676"/>
                <a:gd name="T91" fmla="*/ 573 h 678"/>
                <a:gd name="T92" fmla="*/ 432 w 676"/>
                <a:gd name="T93" fmla="*/ 479 h 678"/>
                <a:gd name="T94" fmla="*/ 445 w 676"/>
                <a:gd name="T95" fmla="*/ 396 h 678"/>
                <a:gd name="T96" fmla="*/ 421 w 676"/>
                <a:gd name="T97" fmla="*/ 325 h 678"/>
                <a:gd name="T98" fmla="*/ 356 w 676"/>
                <a:gd name="T99" fmla="*/ 258 h 678"/>
                <a:gd name="T100" fmla="*/ 286 w 676"/>
                <a:gd name="T101" fmla="*/ 233 h 678"/>
                <a:gd name="T102" fmla="*/ 199 w 676"/>
                <a:gd name="T103" fmla="*/ 245 h 678"/>
                <a:gd name="T104" fmla="*/ 106 w 676"/>
                <a:gd name="T105" fmla="*/ 228 h 678"/>
                <a:gd name="T106" fmla="*/ 85 w 676"/>
                <a:gd name="T107" fmla="*/ 357 h 678"/>
                <a:gd name="T108" fmla="*/ 14 w 676"/>
                <a:gd name="T109" fmla="*/ 419 h 678"/>
                <a:gd name="T110" fmla="*/ 104 w 676"/>
                <a:gd name="T111" fmla="*/ 519 h 678"/>
                <a:gd name="T112" fmla="*/ 109 w 676"/>
                <a:gd name="T113" fmla="*/ 613 h 678"/>
                <a:gd name="T114" fmla="*/ 258 w 676"/>
                <a:gd name="T115" fmla="*/ 484 h 678"/>
                <a:gd name="T116" fmla="*/ 323 w 676"/>
                <a:gd name="T117" fmla="*/ 419 h 678"/>
                <a:gd name="T118" fmla="*/ 207 w 676"/>
                <a:gd name="T119" fmla="*/ 419 h 678"/>
                <a:gd name="T120" fmla="*/ 258 w 676"/>
                <a:gd name="T121" fmla="*/ 36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6" h="678">
                  <a:moveTo>
                    <a:pt x="556" y="314"/>
                  </a:moveTo>
                  <a:cubicBezTo>
                    <a:pt x="554" y="314"/>
                    <a:pt x="551" y="313"/>
                    <a:pt x="550" y="311"/>
                  </a:cubicBezTo>
                  <a:cubicBezTo>
                    <a:pt x="529" y="279"/>
                    <a:pt x="529" y="279"/>
                    <a:pt x="529" y="279"/>
                  </a:cubicBezTo>
                  <a:cubicBezTo>
                    <a:pt x="508" y="281"/>
                    <a:pt x="488" y="277"/>
                    <a:pt x="468" y="269"/>
                  </a:cubicBezTo>
                  <a:cubicBezTo>
                    <a:pt x="439" y="293"/>
                    <a:pt x="439" y="293"/>
                    <a:pt x="439" y="293"/>
                  </a:cubicBezTo>
                  <a:cubicBezTo>
                    <a:pt x="437" y="295"/>
                    <a:pt x="433" y="295"/>
                    <a:pt x="431" y="293"/>
                  </a:cubicBezTo>
                  <a:cubicBezTo>
                    <a:pt x="412" y="281"/>
                    <a:pt x="397" y="266"/>
                    <a:pt x="385" y="248"/>
                  </a:cubicBezTo>
                  <a:cubicBezTo>
                    <a:pt x="383" y="245"/>
                    <a:pt x="383" y="242"/>
                    <a:pt x="385" y="239"/>
                  </a:cubicBezTo>
                  <a:cubicBezTo>
                    <a:pt x="409" y="210"/>
                    <a:pt x="409" y="210"/>
                    <a:pt x="409" y="210"/>
                  </a:cubicBezTo>
                  <a:cubicBezTo>
                    <a:pt x="401" y="194"/>
                    <a:pt x="398" y="177"/>
                    <a:pt x="398" y="160"/>
                  </a:cubicBezTo>
                  <a:cubicBezTo>
                    <a:pt x="398" y="155"/>
                    <a:pt x="398" y="151"/>
                    <a:pt x="398" y="146"/>
                  </a:cubicBezTo>
                  <a:cubicBezTo>
                    <a:pt x="367" y="125"/>
                    <a:pt x="367" y="125"/>
                    <a:pt x="367" y="125"/>
                  </a:cubicBezTo>
                  <a:cubicBezTo>
                    <a:pt x="364" y="124"/>
                    <a:pt x="363" y="120"/>
                    <a:pt x="364" y="117"/>
                  </a:cubicBezTo>
                  <a:cubicBezTo>
                    <a:pt x="370" y="96"/>
                    <a:pt x="380" y="77"/>
                    <a:pt x="393" y="60"/>
                  </a:cubicBezTo>
                  <a:cubicBezTo>
                    <a:pt x="395" y="57"/>
                    <a:pt x="399" y="57"/>
                    <a:pt x="401" y="58"/>
                  </a:cubicBezTo>
                  <a:cubicBezTo>
                    <a:pt x="437" y="71"/>
                    <a:pt x="437" y="71"/>
                    <a:pt x="437" y="71"/>
                  </a:cubicBezTo>
                  <a:cubicBezTo>
                    <a:pt x="453" y="57"/>
                    <a:pt x="472" y="47"/>
                    <a:pt x="494" y="43"/>
                  </a:cubicBezTo>
                  <a:cubicBezTo>
                    <a:pt x="504" y="6"/>
                    <a:pt x="504" y="6"/>
                    <a:pt x="504" y="6"/>
                  </a:cubicBezTo>
                  <a:cubicBezTo>
                    <a:pt x="505" y="3"/>
                    <a:pt x="507" y="1"/>
                    <a:pt x="510" y="1"/>
                  </a:cubicBezTo>
                  <a:cubicBezTo>
                    <a:pt x="532" y="0"/>
                    <a:pt x="554" y="4"/>
                    <a:pt x="574" y="11"/>
                  </a:cubicBezTo>
                  <a:cubicBezTo>
                    <a:pt x="577" y="12"/>
                    <a:pt x="579" y="15"/>
                    <a:pt x="579" y="18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96" y="67"/>
                    <a:pt x="611" y="83"/>
                    <a:pt x="621" y="102"/>
                  </a:cubicBezTo>
                  <a:cubicBezTo>
                    <a:pt x="659" y="100"/>
                    <a:pt x="659" y="100"/>
                    <a:pt x="659" y="100"/>
                  </a:cubicBezTo>
                  <a:cubicBezTo>
                    <a:pt x="662" y="100"/>
                    <a:pt x="665" y="102"/>
                    <a:pt x="666" y="105"/>
                  </a:cubicBezTo>
                  <a:cubicBezTo>
                    <a:pt x="673" y="122"/>
                    <a:pt x="676" y="141"/>
                    <a:pt x="676" y="160"/>
                  </a:cubicBezTo>
                  <a:cubicBezTo>
                    <a:pt x="676" y="163"/>
                    <a:pt x="676" y="166"/>
                    <a:pt x="676" y="169"/>
                  </a:cubicBezTo>
                  <a:cubicBezTo>
                    <a:pt x="676" y="172"/>
                    <a:pt x="674" y="174"/>
                    <a:pt x="671" y="175"/>
                  </a:cubicBezTo>
                  <a:cubicBezTo>
                    <a:pt x="634" y="185"/>
                    <a:pt x="634" y="185"/>
                    <a:pt x="634" y="185"/>
                  </a:cubicBezTo>
                  <a:cubicBezTo>
                    <a:pt x="629" y="206"/>
                    <a:pt x="619" y="225"/>
                    <a:pt x="605" y="241"/>
                  </a:cubicBezTo>
                  <a:cubicBezTo>
                    <a:pt x="618" y="277"/>
                    <a:pt x="618" y="277"/>
                    <a:pt x="618" y="277"/>
                  </a:cubicBezTo>
                  <a:cubicBezTo>
                    <a:pt x="619" y="279"/>
                    <a:pt x="618" y="283"/>
                    <a:pt x="616" y="284"/>
                  </a:cubicBezTo>
                  <a:cubicBezTo>
                    <a:pt x="598" y="298"/>
                    <a:pt x="579" y="308"/>
                    <a:pt x="558" y="314"/>
                  </a:cubicBezTo>
                  <a:cubicBezTo>
                    <a:pt x="557" y="314"/>
                    <a:pt x="557" y="314"/>
                    <a:pt x="556" y="314"/>
                  </a:cubicBezTo>
                  <a:close/>
                  <a:moveTo>
                    <a:pt x="533" y="264"/>
                  </a:moveTo>
                  <a:cubicBezTo>
                    <a:pt x="535" y="264"/>
                    <a:pt x="538" y="265"/>
                    <a:pt x="539" y="267"/>
                  </a:cubicBezTo>
                  <a:cubicBezTo>
                    <a:pt x="559" y="299"/>
                    <a:pt x="559" y="299"/>
                    <a:pt x="559" y="299"/>
                  </a:cubicBezTo>
                  <a:cubicBezTo>
                    <a:pt x="575" y="294"/>
                    <a:pt x="590" y="286"/>
                    <a:pt x="603" y="277"/>
                  </a:cubicBezTo>
                  <a:cubicBezTo>
                    <a:pt x="590" y="242"/>
                    <a:pt x="590" y="242"/>
                    <a:pt x="590" y="242"/>
                  </a:cubicBezTo>
                  <a:cubicBezTo>
                    <a:pt x="589" y="239"/>
                    <a:pt x="590" y="236"/>
                    <a:pt x="592" y="234"/>
                  </a:cubicBezTo>
                  <a:cubicBezTo>
                    <a:pt x="607" y="219"/>
                    <a:pt x="617" y="199"/>
                    <a:pt x="621" y="178"/>
                  </a:cubicBezTo>
                  <a:cubicBezTo>
                    <a:pt x="621" y="175"/>
                    <a:pt x="623" y="173"/>
                    <a:pt x="626" y="172"/>
                  </a:cubicBezTo>
                  <a:cubicBezTo>
                    <a:pt x="662" y="163"/>
                    <a:pt x="662" y="163"/>
                    <a:pt x="662" y="163"/>
                  </a:cubicBezTo>
                  <a:cubicBezTo>
                    <a:pt x="662" y="162"/>
                    <a:pt x="662" y="161"/>
                    <a:pt x="662" y="160"/>
                  </a:cubicBezTo>
                  <a:cubicBezTo>
                    <a:pt x="662" y="144"/>
                    <a:pt x="660" y="129"/>
                    <a:pt x="655" y="114"/>
                  </a:cubicBezTo>
                  <a:cubicBezTo>
                    <a:pt x="618" y="116"/>
                    <a:pt x="618" y="116"/>
                    <a:pt x="618" y="116"/>
                  </a:cubicBezTo>
                  <a:cubicBezTo>
                    <a:pt x="615" y="116"/>
                    <a:pt x="612" y="114"/>
                    <a:pt x="611" y="112"/>
                  </a:cubicBezTo>
                  <a:cubicBezTo>
                    <a:pt x="601" y="92"/>
                    <a:pt x="586" y="77"/>
                    <a:pt x="566" y="67"/>
                  </a:cubicBezTo>
                  <a:cubicBezTo>
                    <a:pt x="564" y="65"/>
                    <a:pt x="562" y="63"/>
                    <a:pt x="563" y="60"/>
                  </a:cubicBezTo>
                  <a:cubicBezTo>
                    <a:pt x="565" y="23"/>
                    <a:pt x="565" y="23"/>
                    <a:pt x="565" y="23"/>
                  </a:cubicBezTo>
                  <a:cubicBezTo>
                    <a:pt x="549" y="17"/>
                    <a:pt x="533" y="15"/>
                    <a:pt x="517" y="15"/>
                  </a:cubicBezTo>
                  <a:cubicBezTo>
                    <a:pt x="517" y="15"/>
                    <a:pt x="516" y="15"/>
                    <a:pt x="516" y="15"/>
                  </a:cubicBezTo>
                  <a:cubicBezTo>
                    <a:pt x="506" y="51"/>
                    <a:pt x="506" y="51"/>
                    <a:pt x="506" y="51"/>
                  </a:cubicBezTo>
                  <a:cubicBezTo>
                    <a:pt x="505" y="53"/>
                    <a:pt x="503" y="55"/>
                    <a:pt x="500" y="56"/>
                  </a:cubicBezTo>
                  <a:cubicBezTo>
                    <a:pt x="479" y="59"/>
                    <a:pt x="459" y="69"/>
                    <a:pt x="443" y="84"/>
                  </a:cubicBezTo>
                  <a:cubicBezTo>
                    <a:pt x="442" y="86"/>
                    <a:pt x="439" y="87"/>
                    <a:pt x="436" y="86"/>
                  </a:cubicBezTo>
                  <a:cubicBezTo>
                    <a:pt x="401" y="73"/>
                    <a:pt x="401" y="73"/>
                    <a:pt x="401" y="73"/>
                  </a:cubicBezTo>
                  <a:cubicBezTo>
                    <a:pt x="391" y="86"/>
                    <a:pt x="384" y="101"/>
                    <a:pt x="379" y="116"/>
                  </a:cubicBezTo>
                  <a:cubicBezTo>
                    <a:pt x="410" y="137"/>
                    <a:pt x="410" y="137"/>
                    <a:pt x="410" y="137"/>
                  </a:cubicBezTo>
                  <a:cubicBezTo>
                    <a:pt x="412" y="138"/>
                    <a:pt x="413" y="141"/>
                    <a:pt x="413" y="144"/>
                  </a:cubicBezTo>
                  <a:cubicBezTo>
                    <a:pt x="412" y="149"/>
                    <a:pt x="412" y="154"/>
                    <a:pt x="412" y="160"/>
                  </a:cubicBezTo>
                  <a:cubicBezTo>
                    <a:pt x="412" y="176"/>
                    <a:pt x="415" y="193"/>
                    <a:pt x="423" y="207"/>
                  </a:cubicBezTo>
                  <a:cubicBezTo>
                    <a:pt x="424" y="210"/>
                    <a:pt x="424" y="213"/>
                    <a:pt x="422" y="215"/>
                  </a:cubicBezTo>
                  <a:cubicBezTo>
                    <a:pt x="399" y="244"/>
                    <a:pt x="399" y="244"/>
                    <a:pt x="399" y="244"/>
                  </a:cubicBezTo>
                  <a:cubicBezTo>
                    <a:pt x="409" y="258"/>
                    <a:pt x="421" y="269"/>
                    <a:pt x="434" y="279"/>
                  </a:cubicBezTo>
                  <a:cubicBezTo>
                    <a:pt x="463" y="255"/>
                    <a:pt x="463" y="255"/>
                    <a:pt x="463" y="255"/>
                  </a:cubicBezTo>
                  <a:cubicBezTo>
                    <a:pt x="465" y="254"/>
                    <a:pt x="468" y="253"/>
                    <a:pt x="471" y="254"/>
                  </a:cubicBezTo>
                  <a:cubicBezTo>
                    <a:pt x="485" y="262"/>
                    <a:pt x="501" y="265"/>
                    <a:pt x="517" y="265"/>
                  </a:cubicBezTo>
                  <a:cubicBezTo>
                    <a:pt x="522" y="265"/>
                    <a:pt x="527" y="265"/>
                    <a:pt x="532" y="264"/>
                  </a:cubicBezTo>
                  <a:cubicBezTo>
                    <a:pt x="532" y="264"/>
                    <a:pt x="533" y="264"/>
                    <a:pt x="533" y="264"/>
                  </a:cubicBezTo>
                  <a:close/>
                  <a:moveTo>
                    <a:pt x="517" y="199"/>
                  </a:moveTo>
                  <a:cubicBezTo>
                    <a:pt x="496" y="199"/>
                    <a:pt x="478" y="181"/>
                    <a:pt x="478" y="160"/>
                  </a:cubicBezTo>
                  <a:cubicBezTo>
                    <a:pt x="478" y="138"/>
                    <a:pt x="496" y="121"/>
                    <a:pt x="517" y="121"/>
                  </a:cubicBezTo>
                  <a:cubicBezTo>
                    <a:pt x="539" y="121"/>
                    <a:pt x="556" y="138"/>
                    <a:pt x="556" y="160"/>
                  </a:cubicBezTo>
                  <a:cubicBezTo>
                    <a:pt x="556" y="181"/>
                    <a:pt x="539" y="199"/>
                    <a:pt x="517" y="199"/>
                  </a:cubicBezTo>
                  <a:close/>
                  <a:moveTo>
                    <a:pt x="517" y="135"/>
                  </a:moveTo>
                  <a:cubicBezTo>
                    <a:pt x="503" y="135"/>
                    <a:pt x="492" y="146"/>
                    <a:pt x="492" y="160"/>
                  </a:cubicBezTo>
                  <a:cubicBezTo>
                    <a:pt x="492" y="174"/>
                    <a:pt x="503" y="185"/>
                    <a:pt x="517" y="185"/>
                  </a:cubicBezTo>
                  <a:cubicBezTo>
                    <a:pt x="531" y="185"/>
                    <a:pt x="542" y="174"/>
                    <a:pt x="542" y="160"/>
                  </a:cubicBezTo>
                  <a:cubicBezTo>
                    <a:pt x="542" y="146"/>
                    <a:pt x="531" y="135"/>
                    <a:pt x="517" y="135"/>
                  </a:cubicBezTo>
                  <a:close/>
                  <a:moveTo>
                    <a:pt x="258" y="678"/>
                  </a:moveTo>
                  <a:cubicBezTo>
                    <a:pt x="256" y="678"/>
                    <a:pt x="256" y="678"/>
                    <a:pt x="256" y="678"/>
                  </a:cubicBezTo>
                  <a:cubicBezTo>
                    <a:pt x="252" y="678"/>
                    <a:pt x="250" y="676"/>
                    <a:pt x="249" y="673"/>
                  </a:cubicBezTo>
                  <a:cubicBezTo>
                    <a:pt x="233" y="615"/>
                    <a:pt x="233" y="615"/>
                    <a:pt x="233" y="615"/>
                  </a:cubicBezTo>
                  <a:cubicBezTo>
                    <a:pt x="208" y="612"/>
                    <a:pt x="184" y="604"/>
                    <a:pt x="162" y="592"/>
                  </a:cubicBezTo>
                  <a:cubicBezTo>
                    <a:pt x="113" y="628"/>
                    <a:pt x="113" y="628"/>
                    <a:pt x="113" y="628"/>
                  </a:cubicBezTo>
                  <a:cubicBezTo>
                    <a:pt x="111" y="630"/>
                    <a:pt x="108" y="630"/>
                    <a:pt x="105" y="628"/>
                  </a:cubicBezTo>
                  <a:cubicBezTo>
                    <a:pt x="86" y="614"/>
                    <a:pt x="69" y="598"/>
                    <a:pt x="55" y="579"/>
                  </a:cubicBezTo>
                  <a:cubicBezTo>
                    <a:pt x="53" y="577"/>
                    <a:pt x="53" y="574"/>
                    <a:pt x="55" y="571"/>
                  </a:cubicBezTo>
                  <a:cubicBezTo>
                    <a:pt x="90" y="522"/>
                    <a:pt x="90" y="522"/>
                    <a:pt x="90" y="522"/>
                  </a:cubicBezTo>
                  <a:cubicBezTo>
                    <a:pt x="75" y="499"/>
                    <a:pt x="66" y="474"/>
                    <a:pt x="62" y="447"/>
                  </a:cubicBezTo>
                  <a:cubicBezTo>
                    <a:pt x="5" y="431"/>
                    <a:pt x="5" y="431"/>
                    <a:pt x="5" y="431"/>
                  </a:cubicBezTo>
                  <a:cubicBezTo>
                    <a:pt x="2" y="430"/>
                    <a:pt x="0" y="427"/>
                    <a:pt x="0" y="424"/>
                  </a:cubicBezTo>
                  <a:cubicBezTo>
                    <a:pt x="0" y="423"/>
                    <a:pt x="0" y="421"/>
                    <a:pt x="0" y="419"/>
                  </a:cubicBezTo>
                  <a:cubicBezTo>
                    <a:pt x="0" y="398"/>
                    <a:pt x="2" y="376"/>
                    <a:pt x="8" y="355"/>
                  </a:cubicBezTo>
                  <a:cubicBezTo>
                    <a:pt x="8" y="352"/>
                    <a:pt x="11" y="350"/>
                    <a:pt x="14" y="350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3" y="324"/>
                    <a:pt x="97" y="302"/>
                    <a:pt x="114" y="283"/>
                  </a:cubicBezTo>
                  <a:cubicBezTo>
                    <a:pt x="91" y="229"/>
                    <a:pt x="91" y="229"/>
                    <a:pt x="91" y="229"/>
                  </a:cubicBezTo>
                  <a:cubicBezTo>
                    <a:pt x="89" y="226"/>
                    <a:pt x="90" y="223"/>
                    <a:pt x="93" y="221"/>
                  </a:cubicBezTo>
                  <a:cubicBezTo>
                    <a:pt x="110" y="206"/>
                    <a:pt x="130" y="193"/>
                    <a:pt x="151" y="184"/>
                  </a:cubicBezTo>
                  <a:cubicBezTo>
                    <a:pt x="154" y="182"/>
                    <a:pt x="157" y="183"/>
                    <a:pt x="159" y="185"/>
                  </a:cubicBezTo>
                  <a:cubicBezTo>
                    <a:pt x="199" y="230"/>
                    <a:pt x="199" y="230"/>
                    <a:pt x="199" y="230"/>
                  </a:cubicBezTo>
                  <a:cubicBezTo>
                    <a:pt x="218" y="224"/>
                    <a:pt x="238" y="221"/>
                    <a:pt x="258" y="221"/>
                  </a:cubicBezTo>
                  <a:cubicBezTo>
                    <a:pt x="264" y="221"/>
                    <a:pt x="270" y="222"/>
                    <a:pt x="276" y="222"/>
                  </a:cubicBezTo>
                  <a:cubicBezTo>
                    <a:pt x="304" y="170"/>
                    <a:pt x="304" y="170"/>
                    <a:pt x="304" y="170"/>
                  </a:cubicBezTo>
                  <a:cubicBezTo>
                    <a:pt x="306" y="167"/>
                    <a:pt x="309" y="165"/>
                    <a:pt x="312" y="166"/>
                  </a:cubicBezTo>
                  <a:cubicBezTo>
                    <a:pt x="335" y="171"/>
                    <a:pt x="357" y="179"/>
                    <a:pt x="378" y="190"/>
                  </a:cubicBezTo>
                  <a:cubicBezTo>
                    <a:pt x="380" y="191"/>
                    <a:pt x="382" y="194"/>
                    <a:pt x="381" y="197"/>
                  </a:cubicBezTo>
                  <a:cubicBezTo>
                    <a:pt x="371" y="256"/>
                    <a:pt x="371" y="256"/>
                    <a:pt x="371" y="256"/>
                  </a:cubicBezTo>
                  <a:cubicBezTo>
                    <a:pt x="391" y="271"/>
                    <a:pt x="410" y="289"/>
                    <a:pt x="423" y="310"/>
                  </a:cubicBezTo>
                  <a:cubicBezTo>
                    <a:pt x="482" y="300"/>
                    <a:pt x="482" y="300"/>
                    <a:pt x="482" y="300"/>
                  </a:cubicBezTo>
                  <a:cubicBezTo>
                    <a:pt x="485" y="299"/>
                    <a:pt x="489" y="301"/>
                    <a:pt x="490" y="303"/>
                  </a:cubicBezTo>
                  <a:cubicBezTo>
                    <a:pt x="500" y="325"/>
                    <a:pt x="508" y="347"/>
                    <a:pt x="513" y="370"/>
                  </a:cubicBezTo>
                  <a:cubicBezTo>
                    <a:pt x="513" y="373"/>
                    <a:pt x="512" y="376"/>
                    <a:pt x="509" y="378"/>
                  </a:cubicBezTo>
                  <a:cubicBezTo>
                    <a:pt x="456" y="406"/>
                    <a:pt x="456" y="406"/>
                    <a:pt x="456" y="406"/>
                  </a:cubicBezTo>
                  <a:cubicBezTo>
                    <a:pt x="456" y="410"/>
                    <a:pt x="456" y="415"/>
                    <a:pt x="456" y="419"/>
                  </a:cubicBezTo>
                  <a:cubicBezTo>
                    <a:pt x="456" y="439"/>
                    <a:pt x="453" y="459"/>
                    <a:pt x="447" y="479"/>
                  </a:cubicBezTo>
                  <a:cubicBezTo>
                    <a:pt x="492" y="519"/>
                    <a:pt x="492" y="519"/>
                    <a:pt x="492" y="519"/>
                  </a:cubicBezTo>
                  <a:cubicBezTo>
                    <a:pt x="494" y="521"/>
                    <a:pt x="495" y="524"/>
                    <a:pt x="494" y="527"/>
                  </a:cubicBezTo>
                  <a:cubicBezTo>
                    <a:pt x="484" y="548"/>
                    <a:pt x="471" y="568"/>
                    <a:pt x="456" y="586"/>
                  </a:cubicBezTo>
                  <a:cubicBezTo>
                    <a:pt x="454" y="589"/>
                    <a:pt x="451" y="589"/>
                    <a:pt x="448" y="588"/>
                  </a:cubicBezTo>
                  <a:cubicBezTo>
                    <a:pt x="393" y="564"/>
                    <a:pt x="393" y="564"/>
                    <a:pt x="393" y="564"/>
                  </a:cubicBezTo>
                  <a:cubicBezTo>
                    <a:pt x="375" y="581"/>
                    <a:pt x="355" y="594"/>
                    <a:pt x="333" y="603"/>
                  </a:cubicBezTo>
                  <a:cubicBezTo>
                    <a:pt x="330" y="663"/>
                    <a:pt x="330" y="663"/>
                    <a:pt x="330" y="663"/>
                  </a:cubicBezTo>
                  <a:cubicBezTo>
                    <a:pt x="330" y="666"/>
                    <a:pt x="328" y="669"/>
                    <a:pt x="325" y="669"/>
                  </a:cubicBezTo>
                  <a:cubicBezTo>
                    <a:pt x="303" y="675"/>
                    <a:pt x="281" y="678"/>
                    <a:pt x="258" y="678"/>
                  </a:cubicBezTo>
                  <a:close/>
                  <a:moveTo>
                    <a:pt x="161" y="576"/>
                  </a:moveTo>
                  <a:cubicBezTo>
                    <a:pt x="162" y="576"/>
                    <a:pt x="164" y="577"/>
                    <a:pt x="165" y="577"/>
                  </a:cubicBezTo>
                  <a:cubicBezTo>
                    <a:pt x="188" y="591"/>
                    <a:pt x="213" y="599"/>
                    <a:pt x="239" y="602"/>
                  </a:cubicBezTo>
                  <a:cubicBezTo>
                    <a:pt x="242" y="602"/>
                    <a:pt x="244" y="604"/>
                    <a:pt x="245" y="607"/>
                  </a:cubicBezTo>
                  <a:cubicBezTo>
                    <a:pt x="261" y="664"/>
                    <a:pt x="261" y="664"/>
                    <a:pt x="261" y="664"/>
                  </a:cubicBezTo>
                  <a:cubicBezTo>
                    <a:pt x="280" y="664"/>
                    <a:pt x="298" y="661"/>
                    <a:pt x="316" y="657"/>
                  </a:cubicBezTo>
                  <a:cubicBezTo>
                    <a:pt x="319" y="598"/>
                    <a:pt x="319" y="598"/>
                    <a:pt x="319" y="598"/>
                  </a:cubicBezTo>
                  <a:cubicBezTo>
                    <a:pt x="319" y="595"/>
                    <a:pt x="321" y="592"/>
                    <a:pt x="323" y="591"/>
                  </a:cubicBezTo>
                  <a:cubicBezTo>
                    <a:pt x="347" y="582"/>
                    <a:pt x="368" y="569"/>
                    <a:pt x="387" y="551"/>
                  </a:cubicBezTo>
                  <a:cubicBezTo>
                    <a:pt x="389" y="549"/>
                    <a:pt x="392" y="548"/>
                    <a:pt x="394" y="549"/>
                  </a:cubicBezTo>
                  <a:cubicBezTo>
                    <a:pt x="449" y="573"/>
                    <a:pt x="449" y="573"/>
                    <a:pt x="449" y="573"/>
                  </a:cubicBezTo>
                  <a:cubicBezTo>
                    <a:pt x="461" y="558"/>
                    <a:pt x="471" y="542"/>
                    <a:pt x="479" y="526"/>
                  </a:cubicBezTo>
                  <a:cubicBezTo>
                    <a:pt x="434" y="486"/>
                    <a:pt x="434" y="486"/>
                    <a:pt x="434" y="486"/>
                  </a:cubicBezTo>
                  <a:cubicBezTo>
                    <a:pt x="432" y="484"/>
                    <a:pt x="431" y="481"/>
                    <a:pt x="432" y="479"/>
                  </a:cubicBezTo>
                  <a:cubicBezTo>
                    <a:pt x="439" y="459"/>
                    <a:pt x="442" y="439"/>
                    <a:pt x="442" y="419"/>
                  </a:cubicBezTo>
                  <a:cubicBezTo>
                    <a:pt x="442" y="414"/>
                    <a:pt x="442" y="408"/>
                    <a:pt x="441" y="402"/>
                  </a:cubicBezTo>
                  <a:cubicBezTo>
                    <a:pt x="441" y="400"/>
                    <a:pt x="443" y="397"/>
                    <a:pt x="445" y="396"/>
                  </a:cubicBezTo>
                  <a:cubicBezTo>
                    <a:pt x="498" y="368"/>
                    <a:pt x="498" y="368"/>
                    <a:pt x="498" y="368"/>
                  </a:cubicBezTo>
                  <a:cubicBezTo>
                    <a:pt x="494" y="349"/>
                    <a:pt x="488" y="331"/>
                    <a:pt x="480" y="314"/>
                  </a:cubicBezTo>
                  <a:cubicBezTo>
                    <a:pt x="421" y="325"/>
                    <a:pt x="421" y="325"/>
                    <a:pt x="421" y="325"/>
                  </a:cubicBezTo>
                  <a:cubicBezTo>
                    <a:pt x="419" y="325"/>
                    <a:pt x="416" y="324"/>
                    <a:pt x="414" y="322"/>
                  </a:cubicBezTo>
                  <a:cubicBezTo>
                    <a:pt x="400" y="299"/>
                    <a:pt x="381" y="280"/>
                    <a:pt x="359" y="265"/>
                  </a:cubicBezTo>
                  <a:cubicBezTo>
                    <a:pt x="357" y="264"/>
                    <a:pt x="356" y="261"/>
                    <a:pt x="356" y="258"/>
                  </a:cubicBezTo>
                  <a:cubicBezTo>
                    <a:pt x="367" y="200"/>
                    <a:pt x="367" y="200"/>
                    <a:pt x="367" y="200"/>
                  </a:cubicBezTo>
                  <a:cubicBezTo>
                    <a:pt x="350" y="191"/>
                    <a:pt x="332" y="185"/>
                    <a:pt x="314" y="181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5" y="235"/>
                    <a:pt x="282" y="237"/>
                    <a:pt x="279" y="237"/>
                  </a:cubicBezTo>
                  <a:cubicBezTo>
                    <a:pt x="272" y="236"/>
                    <a:pt x="265" y="235"/>
                    <a:pt x="258" y="235"/>
                  </a:cubicBezTo>
                  <a:cubicBezTo>
                    <a:pt x="238" y="235"/>
                    <a:pt x="218" y="239"/>
                    <a:pt x="199" y="245"/>
                  </a:cubicBezTo>
                  <a:cubicBezTo>
                    <a:pt x="197" y="246"/>
                    <a:pt x="194" y="245"/>
                    <a:pt x="192" y="243"/>
                  </a:cubicBezTo>
                  <a:cubicBezTo>
                    <a:pt x="152" y="198"/>
                    <a:pt x="152" y="198"/>
                    <a:pt x="152" y="198"/>
                  </a:cubicBezTo>
                  <a:cubicBezTo>
                    <a:pt x="136" y="207"/>
                    <a:pt x="120" y="216"/>
                    <a:pt x="106" y="228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30" y="285"/>
                    <a:pt x="130" y="288"/>
                    <a:pt x="128" y="290"/>
                  </a:cubicBezTo>
                  <a:cubicBezTo>
                    <a:pt x="109" y="309"/>
                    <a:pt x="94" y="332"/>
                    <a:pt x="85" y="357"/>
                  </a:cubicBezTo>
                  <a:cubicBezTo>
                    <a:pt x="84" y="360"/>
                    <a:pt x="82" y="361"/>
                    <a:pt x="79" y="362"/>
                  </a:cubicBezTo>
                  <a:cubicBezTo>
                    <a:pt x="20" y="364"/>
                    <a:pt x="20" y="364"/>
                    <a:pt x="20" y="364"/>
                  </a:cubicBezTo>
                  <a:cubicBezTo>
                    <a:pt x="16" y="382"/>
                    <a:pt x="14" y="400"/>
                    <a:pt x="14" y="419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3" y="435"/>
                    <a:pt x="75" y="438"/>
                    <a:pt x="76" y="441"/>
                  </a:cubicBezTo>
                  <a:cubicBezTo>
                    <a:pt x="79" y="468"/>
                    <a:pt x="89" y="495"/>
                    <a:pt x="104" y="519"/>
                  </a:cubicBezTo>
                  <a:cubicBezTo>
                    <a:pt x="105" y="521"/>
                    <a:pt x="105" y="524"/>
                    <a:pt x="104" y="527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81" y="589"/>
                    <a:pt x="94" y="602"/>
                    <a:pt x="109" y="613"/>
                  </a:cubicBezTo>
                  <a:cubicBezTo>
                    <a:pt x="157" y="578"/>
                    <a:pt x="157" y="578"/>
                    <a:pt x="157" y="578"/>
                  </a:cubicBezTo>
                  <a:cubicBezTo>
                    <a:pt x="158" y="577"/>
                    <a:pt x="160" y="576"/>
                    <a:pt x="161" y="576"/>
                  </a:cubicBezTo>
                  <a:close/>
                  <a:moveTo>
                    <a:pt x="258" y="484"/>
                  </a:moveTo>
                  <a:cubicBezTo>
                    <a:pt x="223" y="484"/>
                    <a:pt x="193" y="455"/>
                    <a:pt x="193" y="419"/>
                  </a:cubicBezTo>
                  <a:cubicBezTo>
                    <a:pt x="193" y="383"/>
                    <a:pt x="223" y="354"/>
                    <a:pt x="258" y="354"/>
                  </a:cubicBezTo>
                  <a:cubicBezTo>
                    <a:pt x="294" y="354"/>
                    <a:pt x="323" y="383"/>
                    <a:pt x="323" y="419"/>
                  </a:cubicBezTo>
                  <a:cubicBezTo>
                    <a:pt x="323" y="455"/>
                    <a:pt x="294" y="484"/>
                    <a:pt x="258" y="484"/>
                  </a:cubicBezTo>
                  <a:close/>
                  <a:moveTo>
                    <a:pt x="258" y="368"/>
                  </a:moveTo>
                  <a:cubicBezTo>
                    <a:pt x="230" y="368"/>
                    <a:pt x="207" y="391"/>
                    <a:pt x="207" y="419"/>
                  </a:cubicBezTo>
                  <a:cubicBezTo>
                    <a:pt x="207" y="447"/>
                    <a:pt x="230" y="470"/>
                    <a:pt x="258" y="470"/>
                  </a:cubicBezTo>
                  <a:cubicBezTo>
                    <a:pt x="286" y="470"/>
                    <a:pt x="309" y="447"/>
                    <a:pt x="309" y="419"/>
                  </a:cubicBezTo>
                  <a:cubicBezTo>
                    <a:pt x="309" y="391"/>
                    <a:pt x="286" y="368"/>
                    <a:pt x="258" y="368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1" name="Grupa 30">
            <a:extLst>
              <a:ext uri="{FF2B5EF4-FFF2-40B4-BE49-F238E27FC236}">
                <a16:creationId xmlns:a16="http://schemas.microsoft.com/office/drawing/2014/main" xmlns="" id="{EE6D19C1-3D55-4CB0-82E6-92B391B24E5F}"/>
              </a:ext>
            </a:extLst>
          </p:cNvPr>
          <p:cNvGrpSpPr/>
          <p:nvPr/>
        </p:nvGrpSpPr>
        <p:grpSpPr>
          <a:xfrm>
            <a:off x="9528247" y="5256440"/>
            <a:ext cx="2520000" cy="576000"/>
            <a:chOff x="617852" y="3701876"/>
            <a:chExt cx="2520000" cy="576000"/>
          </a:xfrm>
        </p:grpSpPr>
        <p:grpSp>
          <p:nvGrpSpPr>
            <p:cNvPr id="32" name="Grupa 31">
              <a:extLst>
                <a:ext uri="{FF2B5EF4-FFF2-40B4-BE49-F238E27FC236}">
                  <a16:creationId xmlns:a16="http://schemas.microsoft.com/office/drawing/2014/main" xmlns="" id="{52A26920-CB22-480D-A973-13CAB215738F}"/>
                </a:ext>
              </a:extLst>
            </p:cNvPr>
            <p:cNvGrpSpPr/>
            <p:nvPr/>
          </p:nvGrpSpPr>
          <p:grpSpPr>
            <a:xfrm>
              <a:off x="617852" y="3701876"/>
              <a:ext cx="2520000" cy="576000"/>
              <a:chOff x="3767370" y="754341"/>
              <a:chExt cx="2520000" cy="576000"/>
            </a:xfrm>
          </p:grpSpPr>
          <p:sp>
            <p:nvSpPr>
              <p:cNvPr id="34" name="Prostokąt zaokrąglony 17">
                <a:extLst>
                  <a:ext uri="{FF2B5EF4-FFF2-40B4-BE49-F238E27FC236}">
                    <a16:creationId xmlns:a16="http://schemas.microsoft.com/office/drawing/2014/main" xmlns="" id="{5E72471C-AC4A-446F-B0C1-B4C2D084C677}"/>
                  </a:ext>
                </a:extLst>
              </p:cNvPr>
              <p:cNvSpPr/>
              <p:nvPr/>
            </p:nvSpPr>
            <p:spPr>
              <a:xfrm>
                <a:off x="3767370" y="754341"/>
                <a:ext cx="2520000" cy="576000"/>
              </a:xfrm>
              <a:prstGeom prst="roundRect">
                <a:avLst>
                  <a:gd name="adj" fmla="val 50000"/>
                </a:avLst>
              </a:prstGeom>
              <a:solidFill>
                <a:srgbClr val="CCCCCC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48000" rIns="36000" rtlCol="0" anchor="ctr"/>
              <a:lstStyle/>
              <a:p>
                <a:r>
                  <a:rPr lang="pl-PL" sz="1600" b="1">
                    <a:solidFill>
                      <a:schemeClr val="bg1"/>
                    </a:solidFill>
                  </a:rPr>
                  <a:t>INSTYTUCJE</a:t>
                </a:r>
                <a:endParaRPr lang="pl-PL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Owal 34">
                <a:extLst>
                  <a:ext uri="{FF2B5EF4-FFF2-40B4-BE49-F238E27FC236}">
                    <a16:creationId xmlns:a16="http://schemas.microsoft.com/office/drawing/2014/main" xmlns="" id="{5A731B69-56CD-4C93-A32F-0AAA7EC733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855941" y="788473"/>
                <a:ext cx="504000" cy="504000"/>
              </a:xfrm>
              <a:prstGeom prst="ellipse">
                <a:avLst/>
              </a:prstGeom>
              <a:solidFill>
                <a:srgbClr val="3B3B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</p:grpSp>
        <p:pic>
          <p:nvPicPr>
            <p:cNvPr id="33" name="Obraz 32">
              <a:extLst>
                <a:ext uri="{FF2B5EF4-FFF2-40B4-BE49-F238E27FC236}">
                  <a16:creationId xmlns:a16="http://schemas.microsoft.com/office/drawing/2014/main" xmlns="" id="{32041D7D-29CD-4FC5-80FF-EF0B9F4FB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1868" y="3736009"/>
              <a:ext cx="413072" cy="4130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7668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2" grpId="0" animBg="1"/>
      <p:bldP spid="24" grpId="0" animBg="1"/>
    </p:bldLst>
  </p:timing>
</p:sld>
</file>

<file path=ppt/theme/theme1.xml><?xml version="1.0" encoding="utf-8"?>
<a:theme xmlns:a="http://schemas.openxmlformats.org/drawingml/2006/main" name="DO FILMIKÓW">
  <a:themeElements>
    <a:clrScheme name="Niestandardowy 2">
      <a:dk1>
        <a:srgbClr val="13203A"/>
      </a:dk1>
      <a:lt1>
        <a:sysClr val="window" lastClr="FFFFFF"/>
      </a:lt1>
      <a:dk2>
        <a:srgbClr val="101618"/>
      </a:dk2>
      <a:lt2>
        <a:srgbClr val="FFFFFF"/>
      </a:lt2>
      <a:accent1>
        <a:srgbClr val="2F5496"/>
      </a:accent1>
      <a:accent2>
        <a:srgbClr val="ED7D31"/>
      </a:accent2>
      <a:accent3>
        <a:srgbClr val="993366"/>
      </a:accent3>
      <a:accent4>
        <a:srgbClr val="4F4F8F"/>
      </a:accent4>
      <a:accent5>
        <a:srgbClr val="4472C4"/>
      </a:accent5>
      <a:accent6>
        <a:srgbClr val="7D9066"/>
      </a:accent6>
      <a:hlink>
        <a:srgbClr val="0563C1"/>
      </a:hlink>
      <a:folHlink>
        <a:srgbClr val="954F7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187873</TotalTime>
  <Words>1450</Words>
  <Application>Microsoft Office PowerPoint</Application>
  <PresentationFormat>Niestandardowy</PresentationFormat>
  <Paragraphs>361</Paragraphs>
  <Slides>27</Slides>
  <Notes>24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DO FILMIKÓW</vt:lpstr>
      <vt:lpstr>Założenia nowego systemu i harmonogram prac.  Podsumowanie konsultacji  dotyczących masowego importu danych  </vt:lpstr>
      <vt:lpstr>Agenda </vt:lpstr>
      <vt:lpstr>Kluczowe założenia nowego sytemu</vt:lpstr>
      <vt:lpstr>Przejście na model mikrousługowy</vt:lpstr>
      <vt:lpstr>Proces przekazania nowego systemu</vt:lpstr>
      <vt:lpstr>Prezentacja programu PowerPoint</vt:lpstr>
      <vt:lpstr>Zmiany systemu</vt:lpstr>
      <vt:lpstr>Uruchamianie nowego modułu</vt:lpstr>
      <vt:lpstr>Wymiana danych między systemami</vt:lpstr>
      <vt:lpstr>Prezentacja programu PowerPoint</vt:lpstr>
      <vt:lpstr>Masowe interfejsy danych</vt:lpstr>
      <vt:lpstr>Prezentacja programu PowerPoint</vt:lpstr>
      <vt:lpstr>Prezentacja programu PowerPoint</vt:lpstr>
      <vt:lpstr>Prezentacja programu PowerPoint</vt:lpstr>
      <vt:lpstr>Prezentacja programu PowerPoint</vt:lpstr>
      <vt:lpstr>Harmonogram – prace wykonane</vt:lpstr>
      <vt:lpstr>Okres przejściowy zapisy ustawy</vt:lpstr>
      <vt:lpstr>Wykonano</vt:lpstr>
      <vt:lpstr>Harmonogram – najbliższa perspektywa</vt:lpstr>
      <vt:lpstr>Harmonogram projektu</vt:lpstr>
      <vt:lpstr>Wrzesień – październik 2019 </vt:lpstr>
      <vt:lpstr>Październik 2019 </vt:lpstr>
      <vt:lpstr>Listopad 2019 </vt:lpstr>
      <vt:lpstr>Grudzień – Styczeń  2019 </vt:lpstr>
      <vt:lpstr>Harmonogram – perspektywa długofalowa</vt:lpstr>
      <vt:lpstr>luty – marzec -…  2020 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 Smash</dc:creator>
  <cp:lastModifiedBy>Michajlowicz</cp:lastModifiedBy>
  <cp:revision>4268</cp:revision>
  <cp:lastPrinted>2019-05-27T12:28:24Z</cp:lastPrinted>
  <dcterms:created xsi:type="dcterms:W3CDTF">2014-10-08T23:03:32Z</dcterms:created>
  <dcterms:modified xsi:type="dcterms:W3CDTF">2019-09-12T08:27:39Z</dcterms:modified>
</cp:coreProperties>
</file>